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1"/>
  </p:notesMasterIdLst>
  <p:sldIdLst>
    <p:sldId id="257" r:id="rId2"/>
    <p:sldId id="493" r:id="rId3"/>
    <p:sldId id="495" r:id="rId4"/>
    <p:sldId id="500" r:id="rId5"/>
    <p:sldId id="505" r:id="rId6"/>
    <p:sldId id="480" r:id="rId7"/>
    <p:sldId id="482" r:id="rId8"/>
    <p:sldId id="483" r:id="rId9"/>
    <p:sldId id="502" r:id="rId10"/>
    <p:sldId id="442" r:id="rId11"/>
    <p:sldId id="443" r:id="rId12"/>
    <p:sldId id="481" r:id="rId13"/>
    <p:sldId id="446" r:id="rId14"/>
    <p:sldId id="447" r:id="rId15"/>
    <p:sldId id="448" r:id="rId16"/>
    <p:sldId id="449" r:id="rId17"/>
    <p:sldId id="451" r:id="rId18"/>
    <p:sldId id="452" r:id="rId19"/>
    <p:sldId id="492" r:id="rId20"/>
    <p:sldId id="454" r:id="rId21"/>
    <p:sldId id="485" r:id="rId22"/>
    <p:sldId id="457" r:id="rId23"/>
    <p:sldId id="486" r:id="rId24"/>
    <p:sldId id="460" r:id="rId25"/>
    <p:sldId id="487" r:id="rId26"/>
    <p:sldId id="463" r:id="rId27"/>
    <p:sldId id="488" r:id="rId28"/>
    <p:sldId id="466" r:id="rId29"/>
    <p:sldId id="467" r:id="rId30"/>
    <p:sldId id="468" r:id="rId31"/>
    <p:sldId id="489" r:id="rId32"/>
    <p:sldId id="471" r:id="rId33"/>
    <p:sldId id="479" r:id="rId34"/>
    <p:sldId id="490" r:id="rId35"/>
    <p:sldId id="473" r:id="rId36"/>
    <p:sldId id="496" r:id="rId37"/>
    <p:sldId id="497" r:id="rId38"/>
    <p:sldId id="501" r:id="rId39"/>
    <p:sldId id="506" r:id="rId40"/>
  </p:sldIdLst>
  <p:sldSz cx="9906000" cy="6858000" type="A4"/>
  <p:notesSz cx="7099300" cy="102330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CDE5"/>
    <a:srgbClr val="FAC090"/>
    <a:srgbClr val="000099"/>
    <a:srgbClr val="20EC5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235" autoAdjust="0"/>
    <p:restoredTop sz="94671" autoAdjust="0"/>
  </p:normalViewPr>
  <p:slideViewPr>
    <p:cSldViewPr>
      <p:cViewPr>
        <p:scale>
          <a:sx n="90" d="100"/>
          <a:sy n="90" d="100"/>
        </p:scale>
        <p:origin x="-696" y="348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3075983" cy="512301"/>
          </a:xfrm>
          <a:prstGeom prst="rect">
            <a:avLst/>
          </a:prstGeom>
        </p:spPr>
        <p:txBody>
          <a:bodyPr vert="horz" lIns="93868" tIns="46935" rIns="93868" bIns="46935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683" y="1"/>
            <a:ext cx="3075983" cy="512301"/>
          </a:xfrm>
          <a:prstGeom prst="rect">
            <a:avLst/>
          </a:prstGeom>
        </p:spPr>
        <p:txBody>
          <a:bodyPr vert="horz" lIns="93868" tIns="46935" rIns="93868" bIns="46935" rtlCol="0"/>
          <a:lstStyle>
            <a:lvl1pPr algn="r">
              <a:defRPr sz="1300"/>
            </a:lvl1pPr>
          </a:lstStyle>
          <a:p>
            <a:fld id="{BE7758F8-2217-4958-B8AB-6E71AED33899}" type="datetimeFigureOut">
              <a:rPr lang="en-US" smtClean="0"/>
              <a:pPr/>
              <a:t>10/21/15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765175"/>
            <a:ext cx="5543550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868" tIns="46935" rIns="93868" bIns="4693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098" y="4860363"/>
            <a:ext cx="5679113" cy="4605834"/>
          </a:xfrm>
          <a:prstGeom prst="rect">
            <a:avLst/>
          </a:prstGeom>
        </p:spPr>
        <p:txBody>
          <a:bodyPr vert="horz" lIns="93868" tIns="46935" rIns="93868" bIns="4693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719106"/>
            <a:ext cx="3075983" cy="512301"/>
          </a:xfrm>
          <a:prstGeom prst="rect">
            <a:avLst/>
          </a:prstGeom>
        </p:spPr>
        <p:txBody>
          <a:bodyPr vert="horz" lIns="93868" tIns="46935" rIns="93868" bIns="46935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683" y="9719106"/>
            <a:ext cx="3075983" cy="512301"/>
          </a:xfrm>
          <a:prstGeom prst="rect">
            <a:avLst/>
          </a:prstGeom>
        </p:spPr>
        <p:txBody>
          <a:bodyPr vert="horz" lIns="93868" tIns="46935" rIns="93868" bIns="46935" rtlCol="0" anchor="b"/>
          <a:lstStyle>
            <a:lvl1pPr algn="r">
              <a:defRPr sz="1300"/>
            </a:lvl1pPr>
          </a:lstStyle>
          <a:p>
            <a:fld id="{637E3E44-73FC-4D44-845E-F09D9E51973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38910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7E3E44-73FC-4D44-845E-F09D9E51973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855968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7E3E44-73FC-4D44-845E-F09D9E519737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7E3E44-73FC-4D44-845E-F09D9E519737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841054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34"/>
            <a:ext cx="84201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CF6AE3-6642-4CC9-8641-088B51493D8C}" type="datetime1">
              <a:rPr lang="en-US" smtClean="0"/>
              <a:pPr>
                <a:defRPr/>
              </a:pPr>
              <a:t>10/21/15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252D12-3C78-44B0-A6A9-1AF041BFF26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6E08B7E-7D10-4A0C-8FCC-A97214827C18}" type="datetime1">
              <a:rPr lang="en-US" smtClean="0"/>
              <a:pPr>
                <a:defRPr/>
              </a:pPr>
              <a:t>10/21/15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EFC3F61-83A5-48BC-B4FE-02F63D93A23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647"/>
            <a:ext cx="222885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647"/>
            <a:ext cx="652145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C89D4EB-AACB-4F76-99C7-047C11713621}" type="datetime1">
              <a:rPr lang="en-US" smtClean="0"/>
              <a:pPr>
                <a:defRPr/>
              </a:pPr>
              <a:t>10/21/15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92BB26-BC13-4284-B6BA-34FC6E621D8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66C95F3-8FFE-4550-9457-C872BF0C5C1A}" type="datetime1">
              <a:rPr lang="en-US" smtClean="0"/>
              <a:pPr>
                <a:defRPr/>
              </a:pPr>
              <a:t>10/21/15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56EFCE-0C6D-47C0-B384-9D685C06C15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9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AF6D106-9473-4C4F-9695-D7BEFCAFF087}" type="datetime1">
              <a:rPr lang="en-US" smtClean="0"/>
              <a:pPr>
                <a:defRPr/>
              </a:pPr>
              <a:t>10/21/15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CDC571-5041-41B4-B90C-E9125FAAD87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A74D955-0B4D-4ECA-930E-9741C0BB40C0}" type="datetime1">
              <a:rPr lang="en-US" smtClean="0"/>
              <a:pPr>
                <a:defRPr/>
              </a:pPr>
              <a:t>10/21/15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7FFF6-1436-407E-8028-B4C8DBF9C34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F97E082-51B5-414C-8AF7-9611960B44D1}" type="datetime1">
              <a:rPr lang="en-US" smtClean="0"/>
              <a:pPr>
                <a:defRPr/>
              </a:pPr>
              <a:t>10/21/15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CFED5D-3681-454E-810B-EC62CEF8A9A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1F8D2A7-F9E6-4624-AFED-0E40CE106DE9}" type="datetime1">
              <a:rPr lang="en-US" smtClean="0"/>
              <a:pPr>
                <a:defRPr/>
              </a:pPr>
              <a:t>10/21/15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3173F4-1867-48CC-83D6-F90EB4A532B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5A1BC5-30B7-4612-BA7B-325196E5037E}" type="datetime1">
              <a:rPr lang="en-US" smtClean="0"/>
              <a:pPr>
                <a:defRPr/>
              </a:pPr>
              <a:t>10/21/15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938AAA-3562-461E-AC83-DF3258CB6B8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4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5" y="273059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4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47A2A1-2B86-4D09-B9B6-78D5A973DDFA}" type="datetime1">
              <a:rPr lang="en-US" smtClean="0"/>
              <a:pPr>
                <a:defRPr/>
              </a:pPr>
              <a:t>10/21/15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DD6C87-2419-47DC-A659-539835535A6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4D999BF-A28D-471F-A78C-BA4978C08624}" type="datetime1">
              <a:rPr lang="en-US" smtClean="0"/>
              <a:pPr>
                <a:defRPr/>
              </a:pPr>
              <a:t>10/21/15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D705AE-EA98-41B4-A5DD-1CF11A87D95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6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9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B14A1DA-DF35-4B6F-9D48-585E5002395A}" type="datetime1">
              <a:rPr lang="en-US" smtClean="0"/>
              <a:pPr>
                <a:defRPr/>
              </a:pPr>
              <a:t>10/21/15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9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9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0C827CA-4E3F-43C5-9401-B47D048D726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4"/>
          <p:cNvSpPr txBox="1">
            <a:spLocks noChangeArrowheads="1"/>
          </p:cNvSpPr>
          <p:nvPr/>
        </p:nvSpPr>
        <p:spPr bwMode="auto">
          <a:xfrm>
            <a:off x="304800" y="228600"/>
            <a:ext cx="9296400" cy="183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algn="ctr" defTabSz="957341">
              <a:lnSpc>
                <a:spcPts val="3400"/>
              </a:lnSpc>
            </a:pPr>
            <a:r>
              <a:rPr lang="en-US" sz="2400" b="1" dirty="0" smtClean="0">
                <a:latin typeface="Myanmar2" pitchFamily="34" charset="0"/>
                <a:cs typeface="Myanmar2" pitchFamily="34" charset="0"/>
              </a:rPr>
              <a:t>The Republic of the Union of Myanmar</a:t>
            </a:r>
          </a:p>
          <a:p>
            <a:pPr algn="ctr" defTabSz="957341">
              <a:lnSpc>
                <a:spcPts val="3400"/>
              </a:lnSpc>
            </a:pPr>
            <a:r>
              <a:rPr lang="en-US" sz="2400" b="1" dirty="0" smtClean="0">
                <a:latin typeface="Myanmar2" pitchFamily="34" charset="0"/>
                <a:cs typeface="Myanmar2" pitchFamily="34" charset="0"/>
              </a:rPr>
              <a:t>Ministry of Electric Power</a:t>
            </a:r>
          </a:p>
          <a:p>
            <a:pPr algn="ctr" defTabSz="957341">
              <a:lnSpc>
                <a:spcPts val="3400"/>
              </a:lnSpc>
            </a:pPr>
            <a:r>
              <a:rPr lang="en-US" sz="2400" b="1" dirty="0" smtClean="0">
                <a:latin typeface="Myanmar2" pitchFamily="34" charset="0"/>
                <a:cs typeface="Myanmar2" pitchFamily="34" charset="0"/>
              </a:rPr>
              <a:t>Electricity Supply Enterprise</a:t>
            </a:r>
          </a:p>
          <a:p>
            <a:pPr algn="ctr" defTabSz="957341">
              <a:lnSpc>
                <a:spcPts val="3400"/>
              </a:lnSpc>
            </a:pPr>
            <a:r>
              <a:rPr lang="en-US" sz="2400" b="1" dirty="0" smtClean="0">
                <a:latin typeface="Myanmar2" pitchFamily="34" charset="0"/>
                <a:cs typeface="Myanmar2" pitchFamily="34" charset="0"/>
              </a:rPr>
              <a:t>Nay </a:t>
            </a:r>
            <a:r>
              <a:rPr lang="en-US" sz="2400" b="1" dirty="0" err="1" smtClean="0">
                <a:latin typeface="Myanmar2" pitchFamily="34" charset="0"/>
                <a:cs typeface="Myanmar2" pitchFamily="34" charset="0"/>
              </a:rPr>
              <a:t>Pyi</a:t>
            </a:r>
            <a:r>
              <a:rPr lang="en-US" sz="2400" b="1" dirty="0" smtClean="0">
                <a:latin typeface="Myanmar2" pitchFamily="34" charset="0"/>
                <a:cs typeface="Myanmar2" pitchFamily="34" charset="0"/>
              </a:rPr>
              <a:t> Taw Council Area</a:t>
            </a:r>
          </a:p>
        </p:txBody>
      </p:sp>
      <p:sp>
        <p:nvSpPr>
          <p:cNvPr id="15" name="TextBox 15"/>
          <p:cNvSpPr txBox="1">
            <a:spLocks noChangeArrowheads="1"/>
          </p:cNvSpPr>
          <p:nvPr/>
        </p:nvSpPr>
        <p:spPr bwMode="auto">
          <a:xfrm>
            <a:off x="304800" y="4869359"/>
            <a:ext cx="9220200" cy="964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algn="ctr">
              <a:lnSpc>
                <a:spcPts val="3400"/>
              </a:lnSpc>
            </a:pPr>
            <a:r>
              <a:rPr lang="en-US" sz="2400" b="1" dirty="0" smtClean="0">
                <a:latin typeface="Myanmar2" pitchFamily="34" charset="0"/>
                <a:cs typeface="Myanmar2" pitchFamily="34" charset="0"/>
              </a:rPr>
              <a:t>Priorities and Detailed Description of Electrification Plan</a:t>
            </a:r>
          </a:p>
          <a:p>
            <a:pPr algn="ctr" eaLnBrk="1" hangingPunct="1">
              <a:lnSpc>
                <a:spcPts val="3400"/>
              </a:lnSpc>
            </a:pPr>
            <a:r>
              <a:rPr lang="en-US" sz="2400" b="1" dirty="0" smtClean="0">
                <a:latin typeface="Myanmar2" pitchFamily="34" charset="0"/>
                <a:cs typeface="Myanmar2" pitchFamily="34" charset="0"/>
              </a:rPr>
              <a:t>For Nay </a:t>
            </a:r>
            <a:r>
              <a:rPr lang="en-US" sz="2400" b="1" dirty="0" err="1" smtClean="0">
                <a:latin typeface="Myanmar2" pitchFamily="34" charset="0"/>
                <a:cs typeface="Myanmar2" pitchFamily="34" charset="0"/>
              </a:rPr>
              <a:t>Pyi</a:t>
            </a:r>
            <a:r>
              <a:rPr lang="en-US" sz="2400" b="1" dirty="0" smtClean="0">
                <a:latin typeface="Myanmar2" pitchFamily="34" charset="0"/>
                <a:cs typeface="Myanmar2" pitchFamily="34" charset="0"/>
              </a:rPr>
              <a:t> Taw Council Area</a:t>
            </a:r>
            <a:endParaRPr lang="en-US" sz="2400" b="1" dirty="0"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647700" y="6183868"/>
            <a:ext cx="19800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1" hangingPunct="1"/>
            <a:r>
              <a:rPr lang="en-US" b="1" dirty="0" smtClean="0">
                <a:latin typeface="Myanmar3" pitchFamily="18" charset="0"/>
                <a:ea typeface="Myanmar3" pitchFamily="18" charset="0"/>
                <a:cs typeface="Myanmar2" pitchFamily="34" charset="0"/>
              </a:rPr>
              <a:t>Dated -21.Oct.2015</a:t>
            </a:r>
            <a:endParaRPr lang="en-US" b="1" dirty="0">
              <a:latin typeface="Myanmar3" pitchFamily="18" charset="0"/>
              <a:ea typeface="Myanmar3" pitchFamily="18" charset="0"/>
              <a:cs typeface="Myanmar2" pitchFamily="34" charset="0"/>
            </a:endParaRPr>
          </a:p>
        </p:txBody>
      </p:sp>
      <p:pic>
        <p:nvPicPr>
          <p:cNvPr id="17" name="Picture 16" descr="MOEP_Log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56795" y="2438400"/>
            <a:ext cx="1748709" cy="2209800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190500" y="152400"/>
            <a:ext cx="9525000" cy="64770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9" name="Slide Number Placeholder 2"/>
          <p:cNvSpPr>
            <a:spLocks noGrp="1"/>
          </p:cNvSpPr>
          <p:nvPr/>
        </p:nvSpPr>
        <p:spPr>
          <a:xfrm>
            <a:off x="7404100" y="6569075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D:\Backup Old Computer\NPT 2015-2016\town 5\NPT FULL MASTER(For President)2092011B Model (1) copy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540" t="13038" r="3966" b="18331"/>
          <a:stretch/>
        </p:blipFill>
        <p:spPr bwMode="auto">
          <a:xfrm>
            <a:off x="3302000" y="2667000"/>
            <a:ext cx="4009571" cy="3869516"/>
          </a:xfrm>
          <a:prstGeom prst="rect">
            <a:avLst/>
          </a:prstGeom>
          <a:ln w="127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Content Placeholder 2"/>
          <p:cNvSpPr txBox="1">
            <a:spLocks/>
          </p:cNvSpPr>
          <p:nvPr/>
        </p:nvSpPr>
        <p:spPr>
          <a:xfrm>
            <a:off x="0" y="0"/>
            <a:ext cx="9906000" cy="685800"/>
          </a:xfrm>
          <a:prstGeom prst="rect">
            <a:avLst/>
          </a:prstGeom>
          <a:noFill/>
        </p:spPr>
        <p:txBody>
          <a:bodyPr vert="horz" lIns="91431" tIns="45715" rIns="91431" bIns="45715" rtlCol="0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algn="ctr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en-US" sz="2200" b="1" dirty="0" smtClean="0">
                <a:latin typeface="Myanmar2" pitchFamily="34" charset="0"/>
                <a:cs typeface="Myanmar2" pitchFamily="34" charset="0"/>
              </a:rPr>
              <a:t>Electrification Plan for Villages of Nay </a:t>
            </a:r>
            <a:r>
              <a:rPr lang="en-US" sz="2200" b="1" dirty="0" err="1" smtClean="0">
                <a:latin typeface="Myanmar2" pitchFamily="34" charset="0"/>
                <a:cs typeface="Myanmar2" pitchFamily="34" charset="0"/>
              </a:rPr>
              <a:t>Pyi</a:t>
            </a:r>
            <a:r>
              <a:rPr lang="en-US" sz="2200" b="1" dirty="0" smtClean="0">
                <a:latin typeface="Myanmar2" pitchFamily="34" charset="0"/>
                <a:cs typeface="Myanmar2" pitchFamily="34" charset="0"/>
              </a:rPr>
              <a:t> Taw Union Territory </a:t>
            </a:r>
          </a:p>
          <a:p>
            <a:pPr algn="ctr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en-US" sz="2200" b="1" dirty="0" smtClean="0">
                <a:latin typeface="Myanmar2" pitchFamily="34" charset="0"/>
                <a:cs typeface="Myanmar2" pitchFamily="34" charset="0"/>
              </a:rPr>
              <a:t>(Within 2 miles from Existing 11 kV Distribution Line)</a:t>
            </a:r>
            <a:endParaRPr lang="en-US" sz="2200" b="1" dirty="0"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76200" y="838200"/>
            <a:ext cx="3505200" cy="14478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31" tIns="45715" rIns="91431" bIns="45715" rtlCol="0">
            <a:norm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marL="285750" indent="-285750">
              <a:spcBef>
                <a:spcPct val="20000"/>
              </a:spcBef>
              <a:defRPr/>
            </a:pPr>
            <a:r>
              <a:rPr lang="en-US" sz="16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To be Constructed</a:t>
            </a:r>
          </a:p>
          <a:p>
            <a:pPr marL="285750" indent="-285750"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en-US" sz="16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11 kV Distribution Line 107 miles</a:t>
            </a:r>
          </a:p>
          <a:p>
            <a:pPr marL="285750" indent="-285750"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en-US" sz="16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400 V Distribution Line 106 miles</a:t>
            </a:r>
          </a:p>
          <a:p>
            <a:pPr marL="285750" indent="-285750"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en-US" sz="16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11/0.4 kV Distribution Transformer 112 </a:t>
            </a:r>
            <a:r>
              <a:rPr lang="en-US" sz="16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Nos</a:t>
            </a:r>
            <a:endParaRPr lang="en-US" sz="1600" b="1" dirty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sz="1600" b="1" dirty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7154333" y="990600"/>
            <a:ext cx="2673048" cy="1676400"/>
          </a:xfrm>
          <a:prstGeom prst="rect">
            <a:avLst/>
          </a:prstGeom>
          <a:solidFill>
            <a:srgbClr val="FFFFAB"/>
          </a:solidFill>
        </p:spPr>
        <p:txBody>
          <a:bodyPr vert="horz" lIns="91431" tIns="45715" rIns="91431" bIns="45715" rtlCol="0">
            <a:norm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600" b="1" dirty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6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   Nay </a:t>
            </a:r>
            <a:r>
              <a:rPr lang="en-US" sz="16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Pyi</a:t>
            </a:r>
            <a:r>
              <a:rPr lang="en-US" sz="16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Taw Union Territory</a:t>
            </a:r>
          </a:p>
          <a:p>
            <a:pPr>
              <a:spcBef>
                <a:spcPct val="20000"/>
              </a:spcBef>
              <a:defRPr/>
            </a:pPr>
            <a:r>
              <a:rPr lang="en-US" sz="16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No.  of Villages              -   93 </a:t>
            </a:r>
            <a:r>
              <a:rPr lang="en-US" sz="16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Nos</a:t>
            </a:r>
            <a:endParaRPr lang="en-US" sz="1600" b="1" dirty="0" smtClean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en-US" sz="16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Household                      -   19945</a:t>
            </a:r>
          </a:p>
          <a:p>
            <a:pPr>
              <a:spcBef>
                <a:spcPct val="20000"/>
              </a:spcBef>
              <a:defRPr/>
            </a:pPr>
            <a:r>
              <a:rPr lang="en-US" sz="16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Estimated Cost              -    9847</a:t>
            </a:r>
          </a:p>
          <a:p>
            <a:pPr>
              <a:spcBef>
                <a:spcPct val="20000"/>
              </a:spcBef>
              <a:defRPr/>
            </a:pPr>
            <a:r>
              <a:rPr lang="en-US" sz="1600" b="1" dirty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6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(mil </a:t>
            </a:r>
            <a:r>
              <a:rPr lang="en-US" sz="16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kyats</a:t>
            </a:r>
            <a:r>
              <a:rPr lang="en-US" sz="16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1600" b="1" dirty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8" name="Down Arrow 17"/>
          <p:cNvSpPr/>
          <p:nvPr/>
        </p:nvSpPr>
        <p:spPr>
          <a:xfrm rot="2190385">
            <a:off x="6960171" y="2431351"/>
            <a:ext cx="271859" cy="934778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381000" y="4876800"/>
            <a:ext cx="2673048" cy="1676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31" tIns="45715" rIns="91431" bIns="45715" rtlCol="0">
            <a:norm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600" b="1" dirty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6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   </a:t>
            </a:r>
            <a:r>
              <a:rPr lang="en-US" sz="16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Datkhina</a:t>
            </a:r>
            <a:r>
              <a:rPr lang="en-US" sz="16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6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Thiri</a:t>
            </a:r>
            <a:r>
              <a:rPr lang="en-US" sz="16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 District</a:t>
            </a:r>
          </a:p>
          <a:p>
            <a:pPr>
              <a:spcBef>
                <a:spcPct val="20000"/>
              </a:spcBef>
              <a:defRPr/>
            </a:pPr>
            <a:r>
              <a:rPr lang="en-US" sz="16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No.  of Villages              -   54 </a:t>
            </a:r>
            <a:r>
              <a:rPr lang="en-US" sz="16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Nos</a:t>
            </a:r>
            <a:endParaRPr lang="en-US" sz="1600" b="1" dirty="0" smtClean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en-US" sz="16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Household                      -   8084 </a:t>
            </a:r>
          </a:p>
          <a:p>
            <a:pPr>
              <a:spcBef>
                <a:spcPct val="20000"/>
              </a:spcBef>
              <a:defRPr/>
            </a:pPr>
            <a:r>
              <a:rPr lang="en-US" sz="16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Estimated Cost              -    4326</a:t>
            </a:r>
          </a:p>
          <a:p>
            <a:pPr>
              <a:spcBef>
                <a:spcPct val="20000"/>
              </a:spcBef>
              <a:defRPr/>
            </a:pPr>
            <a:r>
              <a:rPr lang="en-US" sz="16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(mil </a:t>
            </a:r>
            <a:r>
              <a:rPr lang="en-US" sz="16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kyats</a:t>
            </a:r>
            <a:r>
              <a:rPr lang="en-US" sz="16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1600" b="1" dirty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2971800" y="4876800"/>
            <a:ext cx="1600200" cy="4572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ontent Placeholder 2"/>
          <p:cNvSpPr txBox="1">
            <a:spLocks/>
          </p:cNvSpPr>
          <p:nvPr/>
        </p:nvSpPr>
        <p:spPr>
          <a:xfrm>
            <a:off x="7162800" y="4953000"/>
            <a:ext cx="2673048" cy="1676400"/>
          </a:xfrm>
          <a:prstGeom prst="rect">
            <a:avLst/>
          </a:prstGeom>
          <a:solidFill>
            <a:srgbClr val="FFFF00"/>
          </a:solidFill>
        </p:spPr>
        <p:txBody>
          <a:bodyPr vert="horz" lIns="91431" tIns="45715" rIns="91431" bIns="45715" rtlCol="0">
            <a:norm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600" b="1" dirty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6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6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Oaktaya</a:t>
            </a:r>
            <a:r>
              <a:rPr lang="en-US" sz="16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 </a:t>
            </a:r>
            <a:r>
              <a:rPr lang="en-US" sz="16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Thiri</a:t>
            </a:r>
            <a:r>
              <a:rPr lang="en-US" sz="16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 District</a:t>
            </a:r>
          </a:p>
          <a:p>
            <a:pPr>
              <a:spcBef>
                <a:spcPct val="20000"/>
              </a:spcBef>
              <a:defRPr/>
            </a:pPr>
            <a:r>
              <a:rPr lang="en-US" sz="16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No.  of Villages              -   39 </a:t>
            </a:r>
            <a:r>
              <a:rPr lang="en-US" sz="16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Nos</a:t>
            </a:r>
            <a:endParaRPr lang="en-US" sz="1600" b="1" dirty="0" smtClean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en-US" sz="16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Household                      -   11861 Estimated Cost              -    5521</a:t>
            </a:r>
          </a:p>
          <a:p>
            <a:pPr>
              <a:spcBef>
                <a:spcPct val="20000"/>
              </a:spcBef>
              <a:defRPr/>
            </a:pPr>
            <a:r>
              <a:rPr lang="en-US" sz="16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(mil </a:t>
            </a:r>
            <a:r>
              <a:rPr lang="en-US" sz="16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kyats</a:t>
            </a:r>
            <a:r>
              <a:rPr lang="en-US" sz="16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1600" b="1" dirty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 rot="10800000">
            <a:off x="6019801" y="3733800"/>
            <a:ext cx="1828800" cy="12192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Slide Number Placeholder 2"/>
          <p:cNvSpPr>
            <a:spLocks noGrp="1"/>
          </p:cNvSpPr>
          <p:nvPr/>
        </p:nvSpPr>
        <p:spPr>
          <a:xfrm>
            <a:off x="9334500" y="6569075"/>
            <a:ext cx="34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F356EFCE-0C6D-47C0-B384-9D685C06C159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56EFCE-0C6D-47C0-B384-9D685C06C159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75375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4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381107356"/>
              </p:ext>
            </p:extLst>
          </p:nvPr>
        </p:nvGraphicFramePr>
        <p:xfrm>
          <a:off x="76201" y="457200"/>
          <a:ext cx="9677398" cy="4169014"/>
        </p:xfrm>
        <a:graphic>
          <a:graphicData uri="http://schemas.openxmlformats.org/drawingml/2006/table">
            <a:tbl>
              <a:tblPr/>
              <a:tblGrid>
                <a:gridCol w="314235"/>
                <a:gridCol w="649583"/>
                <a:gridCol w="785589"/>
                <a:gridCol w="463988"/>
                <a:gridCol w="371191"/>
                <a:gridCol w="463988"/>
                <a:gridCol w="324792"/>
                <a:gridCol w="591672"/>
                <a:gridCol w="472360"/>
                <a:gridCol w="119310"/>
                <a:gridCol w="386397"/>
                <a:gridCol w="434697"/>
                <a:gridCol w="371191"/>
                <a:gridCol w="102996"/>
                <a:gridCol w="186688"/>
                <a:gridCol w="94053"/>
                <a:gridCol w="434697"/>
                <a:gridCol w="434697"/>
                <a:gridCol w="362246"/>
                <a:gridCol w="143601"/>
                <a:gridCol w="362109"/>
                <a:gridCol w="649583"/>
                <a:gridCol w="508152"/>
                <a:gridCol w="649583"/>
              </a:tblGrid>
              <a:tr h="604366">
                <a:tc gridSpan="24">
                  <a:txBody>
                    <a:bodyPr/>
                    <a:lstStyle/>
                    <a:p>
                      <a:pPr algn="ctr" fontAlgn="ctr"/>
                      <a:r>
                        <a:rPr lang="en-US" sz="2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Detailed Electrification Plan for </a:t>
                      </a:r>
                      <a:r>
                        <a:rPr lang="en-US" sz="22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DatKhina</a:t>
                      </a:r>
                      <a:r>
                        <a:rPr lang="en-US" sz="2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22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Thiri</a:t>
                      </a:r>
                      <a:r>
                        <a:rPr lang="en-US" sz="2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 Township</a:t>
                      </a:r>
                    </a:p>
                    <a:p>
                      <a:pPr algn="ctr" fontAlgn="ctr"/>
                      <a:r>
                        <a:rPr lang="en-US" sz="2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(Within 2 miles from Existing</a:t>
                      </a:r>
                      <a:r>
                        <a:rPr lang="en-US" sz="2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11 kV Distribution Line)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7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575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Town</a:t>
                      </a:r>
                    </a:p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ship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Name of Village</a:t>
                      </a:r>
                    </a:p>
                    <a:p>
                      <a:pPr algn="ctr" fontAlgn="ctr"/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To be Electrified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 of House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House</a:t>
                      </a:r>
                    </a:p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hold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Popu</a:t>
                      </a:r>
                      <a:endParaRPr lang="en-US" sz="1300" b="1" i="0" u="none" strike="noStrike" dirty="0" smtClean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lation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15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 be constructed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Estimated</a:t>
                      </a:r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cost </a:t>
                      </a:r>
                    </a:p>
                    <a:p>
                      <a:pPr algn="ctr" fontAlgn="ctr"/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(Mil </a:t>
                      </a:r>
                      <a:r>
                        <a:rPr lang="en-US" sz="1300" b="1" i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Kyates</a:t>
                      </a:r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)</a:t>
                      </a:r>
                      <a:r>
                        <a:rPr lang="my-MM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/>
                      </a:r>
                      <a:br>
                        <a:rPr lang="my-MM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Task</a:t>
                      </a:r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by </a:t>
                      </a:r>
                      <a:r>
                        <a:rPr lang="en-US" sz="1300" b="1" i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Naypyitaw</a:t>
                      </a:r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Council Area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676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Cost for 11 kV Line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11/0.4 kV Transformer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400 V Lines</a:t>
                      </a:r>
                    </a:p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(Miles)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Estimated Cost</a:t>
                      </a:r>
                      <a:r>
                        <a:rPr lang="my-MM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/>
                      </a:r>
                      <a:br>
                        <a:rPr lang="my-MM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r>
                        <a:rPr lang="my-MM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</a:t>
                      </a:r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Mil</a:t>
                      </a:r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300" b="1" i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Kyats</a:t>
                      </a:r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)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69353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mile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Material Cost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Transport Cost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Construction Cost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KVA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4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Material Cost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Transport Cost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Construction Cost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my-MM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  <a:endParaRPr lang="my-MM" sz="1300" b="0" i="0" u="none" strike="noStrike" dirty="0" smtClean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568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 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Datkhina</a:t>
                      </a:r>
                      <a:r>
                        <a:rPr lang="en-US" sz="1300" b="0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300" b="0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Thiri</a:t>
                      </a:r>
                      <a:r>
                        <a:rPr lang="en-US" sz="1300" b="0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Magyi</a:t>
                      </a:r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kone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210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293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948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1.04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28.09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2.08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4.16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34.33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53.83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0.67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24.8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7649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2.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endParaRPr lang="en-US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my-MM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​</a:t>
                      </a:r>
                      <a:r>
                        <a:rPr lang="en-US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Gway</a:t>
                      </a:r>
                      <a:r>
                        <a:rPr lang="en-US" sz="13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300" b="0" i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taukyoe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293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1.69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45.63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3.38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6.76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55.77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73.27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0.41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15.2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7556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3.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endParaRPr lang="en-US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Padaukkone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477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1.74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46.98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3.48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6.96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57.42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74.92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0.73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27.0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507069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431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508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1718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4.5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120.7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8.94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17.9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147.52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400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47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4.5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54.5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202.02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1.8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67.0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56EFCE-0C6D-47C0-B384-9D685C06C159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52400"/>
            <a:ext cx="9372600" cy="6570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>
          <a:xfrm>
            <a:off x="281765" y="164275"/>
            <a:ext cx="9296400" cy="76944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2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Location Map of Electrification Plan for </a:t>
            </a:r>
            <a:r>
              <a:rPr lang="en-US" sz="22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DatKhina</a:t>
            </a:r>
            <a:r>
              <a:rPr lang="en-US" sz="2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22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Thiri</a:t>
            </a:r>
            <a:r>
              <a:rPr lang="en-US" sz="2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Township</a:t>
            </a:r>
          </a:p>
          <a:p>
            <a:pPr algn="ctr" fontAlgn="ctr"/>
            <a:r>
              <a:rPr lang="en-US" sz="2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(Within 2 miles from Existing 11 kV Distribution Line)</a:t>
            </a:r>
          </a:p>
        </p:txBody>
      </p:sp>
      <p:sp>
        <p:nvSpPr>
          <p:cNvPr id="5" name="Rectangle 4"/>
          <p:cNvSpPr/>
          <p:nvPr/>
        </p:nvSpPr>
        <p:spPr>
          <a:xfrm>
            <a:off x="304800" y="4953000"/>
            <a:ext cx="3276600" cy="1754326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fontAlgn="ctr"/>
            <a:r>
              <a:rPr lang="en-US" sz="2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Legend</a:t>
            </a:r>
          </a:p>
          <a:p>
            <a:pPr algn="ctr" fontAlgn="ctr"/>
            <a:endParaRPr lang="en-US" sz="2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fontAlgn="ctr"/>
            <a:r>
              <a:rPr lang="en-US" sz="16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         Existing 11 kV  Line</a:t>
            </a:r>
          </a:p>
          <a:p>
            <a:pPr fontAlgn="ctr"/>
            <a:endParaRPr lang="my-MM" sz="1600" b="1" dirty="0" smtClean="0">
              <a:latin typeface="Myanmar2" pitchFamily="34" charset="0"/>
              <a:cs typeface="Myanmar2" pitchFamily="34" charset="0"/>
            </a:endParaRPr>
          </a:p>
          <a:p>
            <a:pPr fontAlgn="ctr"/>
            <a:r>
              <a:rPr lang="en-US" sz="1600" b="1" dirty="0" smtClean="0">
                <a:latin typeface="Myanmar2" pitchFamily="34" charset="0"/>
                <a:cs typeface="Myanmar2" pitchFamily="34" charset="0"/>
              </a:rPr>
              <a:t>         </a:t>
            </a:r>
            <a:r>
              <a:rPr lang="en-US" sz="16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Extension 11/0.4 kV Substation</a:t>
            </a:r>
          </a:p>
          <a:p>
            <a:pPr fontAlgn="ctr"/>
            <a:endParaRPr lang="en-US" sz="2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47800" y="785750"/>
            <a:ext cx="1295400" cy="43088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Gwaytaukcho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kV(200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</a:p>
        </p:txBody>
      </p:sp>
      <p:sp>
        <p:nvSpPr>
          <p:cNvPr id="7" name="Rectangle 6"/>
          <p:cNvSpPr/>
          <p:nvPr/>
        </p:nvSpPr>
        <p:spPr>
          <a:xfrm>
            <a:off x="376050" y="1295400"/>
            <a:ext cx="1295400" cy="43088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Padaukkone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kV(100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</a:p>
        </p:txBody>
      </p:sp>
      <p:sp>
        <p:nvSpPr>
          <p:cNvPr id="8" name="Rectangle 7"/>
          <p:cNvSpPr/>
          <p:nvPr/>
        </p:nvSpPr>
        <p:spPr>
          <a:xfrm>
            <a:off x="763975" y="3581400"/>
            <a:ext cx="1295400" cy="43088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Kyaysaru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kV(200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</a:p>
        </p:txBody>
      </p:sp>
      <p:sp>
        <p:nvSpPr>
          <p:cNvPr id="9" name="Rectangle 8"/>
          <p:cNvSpPr/>
          <p:nvPr/>
        </p:nvSpPr>
        <p:spPr>
          <a:xfrm>
            <a:off x="4724400" y="4369713"/>
            <a:ext cx="2667000" cy="43088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Existing 11 kV  Toll  gate feeder</a:t>
            </a:r>
          </a:p>
          <a:p>
            <a:pPr algn="ctr" fontAlgn="ctr"/>
            <a:endParaRPr lang="en-US" sz="11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696200" y="4476536"/>
            <a:ext cx="1905000" cy="60016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33/11 kV (2x10 MVA)</a:t>
            </a:r>
          </a:p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No.5 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Substion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(6.83 MW)</a:t>
            </a:r>
          </a:p>
          <a:p>
            <a:pPr algn="ctr" fontAlgn="ctr"/>
            <a:endParaRPr lang="en-US" sz="11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562600"/>
            <a:ext cx="2762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6096000"/>
            <a:ext cx="2762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56EFCE-0C6D-47C0-B384-9D685C06C159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288635469"/>
              </p:ext>
            </p:extLst>
          </p:nvPr>
        </p:nvGraphicFramePr>
        <p:xfrm>
          <a:off x="228600" y="152400"/>
          <a:ext cx="9525000" cy="6324600"/>
        </p:xfrm>
        <a:graphic>
          <a:graphicData uri="http://schemas.openxmlformats.org/drawingml/2006/table">
            <a:tbl>
              <a:tblPr/>
              <a:tblGrid>
                <a:gridCol w="312533"/>
                <a:gridCol w="625067"/>
                <a:gridCol w="843840"/>
                <a:gridCol w="404389"/>
                <a:gridCol w="428177"/>
                <a:gridCol w="475752"/>
                <a:gridCol w="356814"/>
                <a:gridCol w="479497"/>
                <a:gridCol w="451965"/>
                <a:gridCol w="510718"/>
                <a:gridCol w="481699"/>
                <a:gridCol w="375040"/>
                <a:gridCol w="281280"/>
                <a:gridCol w="467243"/>
                <a:gridCol w="419256"/>
                <a:gridCol w="475752"/>
                <a:gridCol w="472778"/>
                <a:gridCol w="511433"/>
                <a:gridCol w="383574"/>
                <a:gridCol w="111873"/>
                <a:gridCol w="656320"/>
              </a:tblGrid>
              <a:tr h="1022882">
                <a:tc gridSpan="21">
                  <a:txBody>
                    <a:bodyPr/>
                    <a:lstStyle/>
                    <a:p>
                      <a:pPr algn="ctr" fontAlgn="ctr"/>
                      <a:r>
                        <a:rPr lang="en-US" sz="2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Detailed Electrification Plan for </a:t>
                      </a:r>
                      <a:r>
                        <a:rPr lang="en-US" sz="22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Pyinmana</a:t>
                      </a:r>
                      <a:r>
                        <a:rPr lang="en-US" sz="2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2200" b="1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Township</a:t>
                      </a:r>
                      <a:endParaRPr lang="en-US" sz="2200" b="1" i="0" u="none" strike="noStrike" dirty="0" smtClean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  <a:p>
                      <a:pPr algn="ctr" fontAlgn="ctr"/>
                      <a:r>
                        <a:rPr lang="en-US" sz="2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(Within 2 miles from Existing</a:t>
                      </a:r>
                      <a:r>
                        <a:rPr lang="en-US" sz="2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11 kV Distribution Line)</a:t>
                      </a:r>
                      <a:endParaRPr lang="en-US" sz="2200" b="1" i="0" u="none" strike="noStrike" dirty="0" smtClean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4496">
                <a:tc>
                  <a:txBody>
                    <a:bodyPr/>
                    <a:lstStyle/>
                    <a:p>
                      <a:pPr algn="l" fontAlgn="b"/>
                      <a:endParaRPr lang="en-US" sz="1300" b="0" i="0" u="none" strike="noStrike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300" b="0" i="0" u="none" strike="noStrike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300" b="0" i="0" u="none" strike="noStrike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300" b="0" i="0" u="none" strike="noStrike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300" b="0" i="0" u="none" strike="noStrike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300" b="0" i="0" u="none" strike="noStrike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300" b="0" i="0" u="none" strike="noStrike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300" b="0" i="0" u="none" strike="noStrike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300" b="0" i="0" u="none" strike="noStrike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300" b="0" i="0" u="none" strike="noStrike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300" b="0" i="0" u="none" strike="noStrike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0" i="0" u="none" strike="noStrike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300" b="0" i="0" u="none" strike="noStrike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300" b="0" i="0" u="none" strike="noStrike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300" b="0" i="0" u="none" strike="noStrike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300" b="0" i="0" u="none" strike="noStrike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300" b="0" i="0" u="none" strike="noStrike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300" b="0" i="0" u="none" strike="noStrike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300" b="0" i="0" u="none" strike="noStrike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300" b="0" i="0" u="none" strike="noStrike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760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Town</a:t>
                      </a:r>
                    </a:p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ship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Name of Village</a:t>
                      </a:r>
                    </a:p>
                    <a:p>
                      <a:pPr algn="ctr" fontAlgn="ctr"/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To be Electrified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 of House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House</a:t>
                      </a:r>
                    </a:p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hold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Popu</a:t>
                      </a:r>
                      <a:endParaRPr lang="en-US" sz="1300" b="1" i="0" u="none" strike="noStrike" dirty="0" smtClean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lation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 be constructed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Estima</a:t>
                      </a:r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ted</a:t>
                      </a:r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cost </a:t>
                      </a:r>
                    </a:p>
                    <a:p>
                      <a:pPr algn="ctr" fontAlgn="ctr"/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(Mil </a:t>
                      </a:r>
                      <a:r>
                        <a:rPr lang="en-US" sz="1300" b="1" i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Kyates</a:t>
                      </a:r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)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Task</a:t>
                      </a:r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by </a:t>
                      </a:r>
                      <a:r>
                        <a:rPr lang="en-US" sz="1300" b="1" i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Naypyitaw</a:t>
                      </a:r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Council Area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657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6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Cost for 11 kV Line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5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11/0.4 kV Transformer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14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 vMerge="1">
                  <a:txBody>
                    <a:bodyPr/>
                    <a:lstStyle/>
                    <a:p>
                      <a:pPr algn="ctr" fontAlgn="ctr"/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pPr algn="ctr" fontAlgn="ctr"/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400 V Lines</a:t>
                      </a:r>
                    </a:p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(Miles)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l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Estimated Cost</a:t>
                      </a:r>
                      <a:r>
                        <a:rPr lang="my-MM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/>
                      </a:r>
                      <a:br>
                        <a:rPr lang="my-MM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r>
                        <a:rPr lang="my-MM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</a:t>
                      </a:r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Mil</a:t>
                      </a:r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300" b="1" i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Kyats</a:t>
                      </a:r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)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78616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mile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Material Cost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Transport Cost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Construction Cost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  <a:endParaRPr lang="my-MM" sz="1300" b="1" i="0" u="none" strike="noStrike" dirty="0" smtClean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  <a:p>
                      <a:pPr algn="ctr" fontAlgn="ctr"/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KVA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Material Cost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Transport Cost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Construction Cost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algn="ctr" fontAlgn="ctr"/>
                      <a:endParaRPr lang="my-MM" sz="14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63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Pyinmana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Kyi</a:t>
                      </a:r>
                      <a:r>
                        <a:rPr lang="en-US" sz="13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300" b="0" i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Phyu</a:t>
                      </a:r>
                      <a:r>
                        <a:rPr lang="en-US" sz="13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300" b="0" i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Yoe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326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41.58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3.08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6.16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50.82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18.5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69.32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0.92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34.04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152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2.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Nga</a:t>
                      </a:r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Kaung</a:t>
                      </a:r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Kan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453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32.4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2.4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4.8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39.6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59.1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0.36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13.32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152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3.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Taeton</a:t>
                      </a:r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Thar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250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0.23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6.21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0.46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0.92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7.59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25.09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0.45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16.65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363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4.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Zaung</a:t>
                      </a:r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Gyan</a:t>
                      </a:r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Gon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121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122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526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40.5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49.5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18.5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68.0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1.03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38.11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152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5.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Hnanadaw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217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233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1019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24.3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3.6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29.7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49.2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1.02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37.74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152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6.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Ywar</a:t>
                      </a:r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Thit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233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134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596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0.23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6.21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0.46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0.92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7.59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18.5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26.09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0.45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16.65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152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7.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Shan</a:t>
                      </a:r>
                      <a:r>
                        <a:rPr lang="en-US" sz="13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300" b="0" i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Zu</a:t>
                      </a:r>
                      <a:r>
                        <a:rPr lang="en-US" sz="13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300" b="0" i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Gyi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363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0.14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3.78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0.28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0.56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4.62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22.12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0.45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16.65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152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8.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Kyan</a:t>
                      </a:r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Bo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0.19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5.13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0.38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0.76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6.27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23.77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0.23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8.51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152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9.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Kyein</a:t>
                      </a:r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Inn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523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0.19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5.13</a:t>
                      </a:r>
                      <a:endParaRPr lang="my-MM" sz="1300" b="0" i="0" u="none" strike="noStrike" dirty="0" smtClean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0.38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0.76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6.27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18.5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24.77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0.25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9.25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47544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1024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956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4222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6.1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165.2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12.24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24.5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201.96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1340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143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13.5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165.5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367.46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5.2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190.9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56EFCE-0C6D-47C0-B384-9D685C06C159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45102"/>
            <a:ext cx="9144000" cy="660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28600" y="54114"/>
            <a:ext cx="9296400" cy="76944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2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Location Map of Electrification Plan for </a:t>
            </a:r>
            <a:r>
              <a:rPr lang="en-US" sz="22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Pyinmana</a:t>
            </a:r>
            <a:r>
              <a:rPr lang="en-US" sz="2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Township</a:t>
            </a:r>
          </a:p>
          <a:p>
            <a:pPr algn="ctr" fontAlgn="ctr"/>
            <a:r>
              <a:rPr lang="en-US" sz="2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(Within 2 miles from Existing 11 kV Distribution Line)</a:t>
            </a:r>
          </a:p>
        </p:txBody>
      </p:sp>
      <p:sp>
        <p:nvSpPr>
          <p:cNvPr id="7" name="Rectangle 6"/>
          <p:cNvSpPr/>
          <p:nvPr/>
        </p:nvSpPr>
        <p:spPr>
          <a:xfrm>
            <a:off x="5638800" y="3505200"/>
            <a:ext cx="1524000" cy="43088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Nga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Kaung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Kan Village</a:t>
            </a:r>
          </a:p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kV(200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</a:p>
        </p:txBody>
      </p:sp>
      <p:sp>
        <p:nvSpPr>
          <p:cNvPr id="8" name="Rectangle 7"/>
          <p:cNvSpPr/>
          <p:nvPr/>
        </p:nvSpPr>
        <p:spPr>
          <a:xfrm>
            <a:off x="7086600" y="1066800"/>
            <a:ext cx="2133600" cy="69249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33/11 kV (10x5 MVA)</a:t>
            </a:r>
          </a:p>
          <a:p>
            <a:pPr algn="ctr" fontAlgn="ctr"/>
            <a:r>
              <a:rPr lang="en-US" sz="14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Pyinmana</a:t>
            </a:r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 </a:t>
            </a:r>
            <a:r>
              <a:rPr lang="en-US" sz="14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Substion</a:t>
            </a:r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(8 MW)</a:t>
            </a:r>
            <a:endParaRPr lang="en-US" sz="11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algn="ctr" fontAlgn="ctr"/>
            <a:endParaRPr lang="en-US" sz="11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562600" y="5029200"/>
            <a:ext cx="1752600" cy="43088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Zaung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Gyan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Gon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kV(160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</a:p>
        </p:txBody>
      </p:sp>
      <p:sp>
        <p:nvSpPr>
          <p:cNvPr id="10" name="Rectangle 9"/>
          <p:cNvSpPr/>
          <p:nvPr/>
        </p:nvSpPr>
        <p:spPr>
          <a:xfrm>
            <a:off x="3962400" y="4572000"/>
            <a:ext cx="1371600" cy="43088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Kyan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Bo Village</a:t>
            </a:r>
          </a:p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kV(100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</a:p>
        </p:txBody>
      </p:sp>
      <p:sp>
        <p:nvSpPr>
          <p:cNvPr id="12" name="Rectangle 11"/>
          <p:cNvSpPr/>
          <p:nvPr/>
        </p:nvSpPr>
        <p:spPr>
          <a:xfrm rot="20381460">
            <a:off x="4812173" y="1941398"/>
            <a:ext cx="2187344" cy="26161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Existing 11 kV 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Aungmingalar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 feeder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81000" y="4419600"/>
            <a:ext cx="3124200" cy="2246769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fontAlgn="ctr"/>
            <a:r>
              <a:rPr lang="en-US" sz="2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Legend</a:t>
            </a:r>
          </a:p>
          <a:p>
            <a:pPr algn="ctr" fontAlgn="ctr"/>
            <a:endParaRPr lang="en-US" sz="2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fontAlgn="ctr"/>
            <a:r>
              <a:rPr lang="en-US" sz="16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         Existing 11 kV  Line</a:t>
            </a:r>
          </a:p>
          <a:p>
            <a:pPr fontAlgn="ctr"/>
            <a:endParaRPr lang="my-MM" sz="1600" b="1" dirty="0" smtClean="0">
              <a:latin typeface="Myanmar2" pitchFamily="34" charset="0"/>
              <a:cs typeface="Myanmar2" pitchFamily="34" charset="0"/>
            </a:endParaRPr>
          </a:p>
          <a:p>
            <a:pPr fontAlgn="ctr"/>
            <a:r>
              <a:rPr lang="en-US" sz="1600" b="1" dirty="0" smtClean="0">
                <a:latin typeface="Myanmar2" pitchFamily="34" charset="0"/>
                <a:cs typeface="Myanmar2" pitchFamily="34" charset="0"/>
              </a:rPr>
              <a:t>         </a:t>
            </a:r>
            <a:r>
              <a:rPr lang="en-US" sz="16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Extension 11/0.4 kV Substation</a:t>
            </a:r>
          </a:p>
          <a:p>
            <a:pPr fontAlgn="ctr"/>
            <a:endParaRPr lang="en-US" sz="16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fontAlgn="ctr"/>
            <a:endParaRPr lang="en-US" sz="16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fontAlgn="ctr"/>
            <a:endParaRPr lang="en-US" sz="2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5029200"/>
            <a:ext cx="2762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5562600"/>
            <a:ext cx="2762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15"/>
          <p:cNvSpPr/>
          <p:nvPr/>
        </p:nvSpPr>
        <p:spPr>
          <a:xfrm>
            <a:off x="2895600" y="2590800"/>
            <a:ext cx="1524000" cy="43088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A Lin lo Village</a:t>
            </a:r>
          </a:p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kV(200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562600" y="3962400"/>
            <a:ext cx="1524000" cy="43088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Wat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Su Village</a:t>
            </a:r>
          </a:p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kV(200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56EFCE-0C6D-47C0-B384-9D685C06C159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350" y="100013"/>
            <a:ext cx="8115300" cy="665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228600" y="139998"/>
            <a:ext cx="9296400" cy="76944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2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Location Map of Electrification Plan for </a:t>
            </a:r>
            <a:r>
              <a:rPr lang="en-US" sz="22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Pyinmana</a:t>
            </a:r>
            <a:r>
              <a:rPr lang="en-US" sz="2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Township</a:t>
            </a:r>
          </a:p>
          <a:p>
            <a:pPr algn="ctr" fontAlgn="ctr"/>
            <a:r>
              <a:rPr lang="en-US" sz="2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(Within 2 miles from Existing 11 kV Distribution Line)</a:t>
            </a:r>
          </a:p>
        </p:txBody>
      </p:sp>
      <p:sp>
        <p:nvSpPr>
          <p:cNvPr id="6" name="Rectangle 5"/>
          <p:cNvSpPr/>
          <p:nvPr/>
        </p:nvSpPr>
        <p:spPr>
          <a:xfrm>
            <a:off x="5638800" y="1066800"/>
            <a:ext cx="2438400" cy="90794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33/11 kV (10 MVA)</a:t>
            </a:r>
          </a:p>
          <a:p>
            <a:pPr algn="ctr" fontAlgn="ctr"/>
            <a:r>
              <a:rPr lang="en-US" sz="14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Pyinmana</a:t>
            </a:r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 </a:t>
            </a:r>
            <a:r>
              <a:rPr lang="en-US" sz="14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Substion</a:t>
            </a:r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(</a:t>
            </a:r>
            <a:r>
              <a:rPr lang="en-US" sz="14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Taungtha</a:t>
            </a:r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</a:p>
          <a:p>
            <a:pPr algn="ctr" fontAlgn="ctr"/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(2.5 MW)</a:t>
            </a:r>
            <a:endParaRPr lang="en-US" sz="11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algn="ctr" fontAlgn="ctr"/>
            <a:endParaRPr lang="en-US" sz="11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 rot="15834894">
            <a:off x="3343332" y="4628171"/>
            <a:ext cx="2187344" cy="26161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Existing 11 kV 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Thit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Htoke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Taung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feeder</a:t>
            </a:r>
          </a:p>
        </p:txBody>
      </p:sp>
      <p:sp>
        <p:nvSpPr>
          <p:cNvPr id="8" name="Rectangle 7"/>
          <p:cNvSpPr/>
          <p:nvPr/>
        </p:nvSpPr>
        <p:spPr>
          <a:xfrm>
            <a:off x="2590800" y="2514600"/>
            <a:ext cx="1524000" cy="43088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Kyein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Inn Village</a:t>
            </a:r>
          </a:p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kV(160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</a:p>
        </p:txBody>
      </p:sp>
      <p:sp>
        <p:nvSpPr>
          <p:cNvPr id="9" name="Rectangle 8"/>
          <p:cNvSpPr/>
          <p:nvPr/>
        </p:nvSpPr>
        <p:spPr>
          <a:xfrm>
            <a:off x="5257800" y="2819400"/>
            <a:ext cx="1219200" cy="60016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Shan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Zu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Gyi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kV(100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</a:p>
          <a:p>
            <a:pPr algn="ctr" fontAlgn="ctr"/>
            <a:endParaRPr lang="en-US" sz="11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334000" y="3657600"/>
            <a:ext cx="1143000" cy="43088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Ywar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Thit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kV(160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267200" y="6096000"/>
            <a:ext cx="1524000" cy="43088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Zikone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(200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867400" y="4495800"/>
            <a:ext cx="3124200" cy="2246769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fontAlgn="ctr"/>
            <a:r>
              <a:rPr lang="en-US" sz="2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Legend</a:t>
            </a:r>
          </a:p>
          <a:p>
            <a:pPr algn="ctr" fontAlgn="ctr"/>
            <a:endParaRPr lang="en-US" sz="2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fontAlgn="ctr"/>
            <a:r>
              <a:rPr lang="en-US" sz="16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         Existing 11 kV  Line</a:t>
            </a:r>
          </a:p>
          <a:p>
            <a:pPr fontAlgn="ctr"/>
            <a:endParaRPr lang="my-MM" sz="1600" b="1" dirty="0" smtClean="0">
              <a:latin typeface="Myanmar2" pitchFamily="34" charset="0"/>
              <a:cs typeface="Myanmar2" pitchFamily="34" charset="0"/>
            </a:endParaRPr>
          </a:p>
          <a:p>
            <a:pPr fontAlgn="ctr"/>
            <a:r>
              <a:rPr lang="en-US" sz="1600" b="1" dirty="0" smtClean="0">
                <a:latin typeface="Myanmar2" pitchFamily="34" charset="0"/>
                <a:cs typeface="Myanmar2" pitchFamily="34" charset="0"/>
              </a:rPr>
              <a:t>         </a:t>
            </a:r>
            <a:r>
              <a:rPr lang="en-US" sz="16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Extension 11/0.4 kV Substation</a:t>
            </a:r>
          </a:p>
          <a:p>
            <a:pPr fontAlgn="ctr"/>
            <a:endParaRPr lang="en-US" sz="16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fontAlgn="ctr"/>
            <a:endParaRPr lang="en-US" sz="16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fontAlgn="ctr"/>
            <a:endParaRPr lang="en-US" sz="2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5105400"/>
            <a:ext cx="2762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5638800"/>
            <a:ext cx="2762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56EFCE-0C6D-47C0-B384-9D685C06C159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8" y="47625"/>
            <a:ext cx="8734425" cy="676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6172200" y="4495800"/>
            <a:ext cx="3124200" cy="2246769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fontAlgn="ctr"/>
            <a:r>
              <a:rPr lang="en-US" sz="2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Legend</a:t>
            </a:r>
          </a:p>
          <a:p>
            <a:pPr algn="ctr" fontAlgn="ctr"/>
            <a:endParaRPr lang="en-US" sz="2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fontAlgn="ctr"/>
            <a:r>
              <a:rPr lang="en-US" sz="16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         Existing 11 kV  Line</a:t>
            </a:r>
          </a:p>
          <a:p>
            <a:pPr fontAlgn="ctr"/>
            <a:endParaRPr lang="my-MM" sz="1600" b="1" dirty="0" smtClean="0">
              <a:latin typeface="Myanmar2" pitchFamily="34" charset="0"/>
              <a:cs typeface="Myanmar2" pitchFamily="34" charset="0"/>
            </a:endParaRPr>
          </a:p>
          <a:p>
            <a:pPr fontAlgn="ctr"/>
            <a:r>
              <a:rPr lang="en-US" sz="1600" b="1" dirty="0" smtClean="0">
                <a:latin typeface="Myanmar2" pitchFamily="34" charset="0"/>
                <a:cs typeface="Myanmar2" pitchFamily="34" charset="0"/>
              </a:rPr>
              <a:t>         </a:t>
            </a:r>
            <a:r>
              <a:rPr lang="en-US" sz="16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Extension 11/0.4 kV Substation</a:t>
            </a:r>
          </a:p>
          <a:p>
            <a:pPr fontAlgn="ctr"/>
            <a:endParaRPr lang="en-US" sz="16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fontAlgn="ctr"/>
            <a:endParaRPr lang="en-US" sz="16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fontAlgn="ctr"/>
            <a:endParaRPr lang="en-US" sz="2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8400" y="5105400"/>
            <a:ext cx="2762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8400" y="5638800"/>
            <a:ext cx="2762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>
            <a:off x="304800" y="1"/>
            <a:ext cx="9296400" cy="76944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2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Location Map of Electrification Plan for </a:t>
            </a:r>
            <a:r>
              <a:rPr lang="en-US" sz="22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PyinmanaTownship</a:t>
            </a:r>
            <a:endParaRPr lang="en-US" sz="22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algn="ctr" fontAlgn="ctr"/>
            <a:r>
              <a:rPr lang="en-US" sz="2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(Within 2 miles from Existing 11 kV Distribution Line)</a:t>
            </a:r>
          </a:p>
        </p:txBody>
      </p:sp>
      <p:sp>
        <p:nvSpPr>
          <p:cNvPr id="9" name="Rectangle 8"/>
          <p:cNvSpPr/>
          <p:nvPr/>
        </p:nvSpPr>
        <p:spPr>
          <a:xfrm>
            <a:off x="3505200" y="5867400"/>
            <a:ext cx="2438400" cy="90794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33/11 kV (10 MVA)</a:t>
            </a:r>
          </a:p>
          <a:p>
            <a:pPr algn="ctr" fontAlgn="ctr"/>
            <a:r>
              <a:rPr lang="en-US" sz="14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Pyinmana</a:t>
            </a:r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 </a:t>
            </a:r>
            <a:r>
              <a:rPr lang="en-US" sz="14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Substion</a:t>
            </a:r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(</a:t>
            </a:r>
            <a:r>
              <a:rPr lang="en-US" sz="14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Taungtha</a:t>
            </a:r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</a:p>
          <a:p>
            <a:pPr algn="ctr" fontAlgn="ctr"/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(2.5 MW)</a:t>
            </a:r>
            <a:endParaRPr lang="en-US" sz="11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algn="ctr" fontAlgn="ctr"/>
            <a:endParaRPr lang="en-US" sz="11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 rot="16200000">
            <a:off x="2519317" y="6024518"/>
            <a:ext cx="914400" cy="60016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Existing 11 kV 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KyansiitekhinTaung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feeder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143000" y="5715000"/>
            <a:ext cx="1371600" cy="43088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Taeton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Thar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kV(100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810000" y="3988713"/>
            <a:ext cx="1143000" cy="43088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HnanadawVillage</a:t>
            </a:r>
            <a:endParaRPr lang="en-US" sz="11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kV(200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85800" y="1524000"/>
            <a:ext cx="1295400" cy="43088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Kyi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Phyu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Yoe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kV(160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505200" y="5257800"/>
            <a:ext cx="1143000" cy="43088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ThitsaintpinVillage</a:t>
            </a:r>
            <a:endParaRPr lang="en-US" sz="11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kV(200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56EFCE-0C6D-47C0-B384-9D685C06C159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3929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586035450"/>
              </p:ext>
            </p:extLst>
          </p:nvPr>
        </p:nvGraphicFramePr>
        <p:xfrm>
          <a:off x="152400" y="228600"/>
          <a:ext cx="9601199" cy="6097587"/>
        </p:xfrm>
        <a:graphic>
          <a:graphicData uri="http://schemas.openxmlformats.org/drawingml/2006/table">
            <a:tbl>
              <a:tblPr/>
              <a:tblGrid>
                <a:gridCol w="255900"/>
                <a:gridCol w="465813"/>
                <a:gridCol w="853507"/>
                <a:gridCol w="465813"/>
                <a:gridCol w="465813"/>
                <a:gridCol w="388177"/>
                <a:gridCol w="388177"/>
                <a:gridCol w="98042"/>
                <a:gridCol w="290136"/>
                <a:gridCol w="148551"/>
                <a:gridCol w="338152"/>
                <a:gridCol w="502661"/>
                <a:gridCol w="502661"/>
                <a:gridCol w="186325"/>
                <a:gridCol w="197388"/>
                <a:gridCol w="286993"/>
                <a:gridCol w="409728"/>
                <a:gridCol w="365570"/>
                <a:gridCol w="487428"/>
                <a:gridCol w="484381"/>
                <a:gridCol w="652138"/>
                <a:gridCol w="682399"/>
                <a:gridCol w="685446"/>
              </a:tblGrid>
              <a:tr h="1311766">
                <a:tc gridSpan="23">
                  <a:txBody>
                    <a:bodyPr/>
                    <a:lstStyle/>
                    <a:p>
                      <a:pPr algn="ctr" fontAlgn="ctr"/>
                      <a:r>
                        <a:rPr lang="en-US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Detailed Electrification Plan for </a:t>
                      </a:r>
                      <a:r>
                        <a:rPr lang="en-US" sz="2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Lewe</a:t>
                      </a:r>
                      <a:r>
                        <a:rPr lang="en-US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2200" b="1" dirty="0" smtClean="0">
                          <a:solidFill>
                            <a:srgbClr val="000000"/>
                          </a:solidFill>
                          <a:latin typeface="Myanmar2" pitchFamily="34" charset="0"/>
                          <a:cs typeface="Myanmar2" pitchFamily="34" charset="0"/>
                        </a:rPr>
                        <a:t>Township</a:t>
                      </a:r>
                      <a:endParaRPr lang="en-US" sz="22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  <a:p>
                      <a:pPr algn="ctr" fontAlgn="ctr"/>
                      <a:r>
                        <a:rPr lang="en-US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(Within 2 miles from Existing</a:t>
                      </a:r>
                      <a:r>
                        <a:rPr lang="en-US" sz="2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11 kV Distribution Line)</a:t>
                      </a:r>
                      <a:endParaRPr lang="en-US" sz="22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9834">
                <a:tc>
                  <a:txBody>
                    <a:bodyPr/>
                    <a:lstStyle/>
                    <a:p>
                      <a:pPr algn="ctr" fontAlgn="ctr"/>
                      <a:endParaRPr lang="en-US" sz="1300" b="1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300" b="1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300" b="1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300" b="1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300" b="1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300" b="1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en-US" sz="1300" b="1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en-US" sz="1300" b="1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300" b="1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300" b="1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300" b="1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300" b="1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en-US" sz="1300" b="1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300" b="1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300" b="1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300" b="1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300" b="1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300" b="1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300" b="1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300" b="1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760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Town ship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Name of Village</a:t>
                      </a:r>
                    </a:p>
                    <a:p>
                      <a:pPr algn="ctr" fontAlgn="ctr"/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To be Electrified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 of House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House</a:t>
                      </a:r>
                    </a:p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hold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Popu</a:t>
                      </a:r>
                      <a:endParaRPr lang="en-US" sz="13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lation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14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 be constructed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Estimated</a:t>
                      </a:r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cost </a:t>
                      </a:r>
                    </a:p>
                    <a:p>
                      <a:pPr algn="ctr" fontAlgn="ctr"/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(Mil </a:t>
                      </a:r>
                      <a:r>
                        <a:rPr lang="en-US" sz="13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Kyates</a:t>
                      </a:r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)</a:t>
                      </a:r>
                      <a:r>
                        <a:rPr lang="my-MM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/>
                      </a:r>
                      <a:br>
                        <a:rPr lang="my-MM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Task</a:t>
                      </a:r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by </a:t>
                      </a:r>
                      <a:r>
                        <a:rPr lang="en-US" sz="13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Naypyitaw</a:t>
                      </a:r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Council Area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834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7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Cost for 11 kV Line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7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11/0.4 kV Transformer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7" vMerge="1">
                  <a:txBody>
                    <a:bodyPr/>
                    <a:lstStyle/>
                    <a:p>
                      <a:pPr algn="ctr" fontAlgn="ctr"/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7" vMerge="1">
                  <a:txBody>
                    <a:bodyPr/>
                    <a:lstStyle/>
                    <a:p>
                      <a:pPr algn="ctr" fontAlgn="ctr"/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400 V Lines</a:t>
                      </a:r>
                    </a:p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(Miles)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Estimated Cost</a:t>
                      </a:r>
                      <a:r>
                        <a:rPr lang="my-MM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/>
                      </a:r>
                      <a:br>
                        <a:rPr lang="my-MM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r>
                        <a:rPr lang="my-MM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</a:t>
                      </a: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Mil</a:t>
                      </a:r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3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Kyats</a:t>
                      </a:r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)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50699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mile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Material Cost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4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Transport Cost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Construction Cost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kVA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4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Material Cost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Transport Cost</a:t>
                      </a:r>
                      <a:endParaRPr lang="my-MM" sz="13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Construction Cost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54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Lewe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U Yin </a:t>
                      </a:r>
                      <a:r>
                        <a:rPr lang="en-US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Zu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117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120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510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1.00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27.00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4.00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33.00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50.5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0.8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29.6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154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2.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Kan </a:t>
                      </a:r>
                      <a:r>
                        <a:rPr lang="en-US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Tha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394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441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1996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1.80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48.60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3.6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7.20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59.40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630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3.0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45.0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104.4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1.87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69.19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154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3.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my-MM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‌</a:t>
                      </a:r>
                      <a:r>
                        <a:rPr lang="en-US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Chaung</a:t>
                      </a:r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Gyo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212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223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1000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1.25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33.75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5.00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41.25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200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60.75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1.25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46.25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154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4.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my-MM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‌</a:t>
                      </a:r>
                      <a:r>
                        <a:rPr lang="en-US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Outc</a:t>
                      </a:r>
                      <a:r>
                        <a:rPr lang="en-US" sz="13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haing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182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198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787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1.80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48.6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3.6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7.20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59.4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200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78.9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0.6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22.2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154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5.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Ta Dar U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77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77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324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1.20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32.4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2.4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4.80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39.60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57.1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28.5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154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6.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Gyo</a:t>
                      </a:r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Gyar</a:t>
                      </a:r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Inn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136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148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605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40.5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6.00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49.50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315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22.5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72.0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0.75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27.75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154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7.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my-MM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‌</a:t>
                      </a:r>
                      <a:r>
                        <a:rPr lang="en-US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Shwe</a:t>
                      </a:r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Hinthar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168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183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741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40.5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6.00</a:t>
                      </a:r>
                      <a:endParaRPr lang="my-MM" sz="1300" b="0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49.50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200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69.0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0.47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17.39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154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8.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Ma </a:t>
                      </a:r>
                      <a:r>
                        <a:rPr lang="en-US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Gyi</a:t>
                      </a:r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Gon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225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225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996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1.20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32.4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2.4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4.80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39.60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315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22.5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62.1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0.94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34.78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154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9.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Wet Let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88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96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378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1.49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40.23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2.98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5.96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49.17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66.67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0.66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24.42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57200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1599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1711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7337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12.7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343.98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25.48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51.0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420.4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2160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176.0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15.0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201.0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621.4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7.8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290.1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56EFCE-0C6D-47C0-B384-9D685C06C159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3" y="214313"/>
            <a:ext cx="9591675" cy="642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6629400" y="4343400"/>
            <a:ext cx="3124200" cy="2246769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fontAlgn="ctr"/>
            <a:r>
              <a:rPr lang="en-US" sz="2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Legend</a:t>
            </a:r>
          </a:p>
          <a:p>
            <a:pPr algn="ctr" fontAlgn="ctr"/>
            <a:endParaRPr lang="en-US" sz="2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fontAlgn="ctr"/>
            <a:r>
              <a:rPr lang="en-US" sz="16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         Existing 11 kV  Line</a:t>
            </a:r>
          </a:p>
          <a:p>
            <a:pPr fontAlgn="ctr"/>
            <a:endParaRPr lang="my-MM" sz="1600" b="1" dirty="0" smtClean="0">
              <a:latin typeface="Myanmar2" pitchFamily="34" charset="0"/>
              <a:cs typeface="Myanmar2" pitchFamily="34" charset="0"/>
            </a:endParaRPr>
          </a:p>
          <a:p>
            <a:pPr fontAlgn="ctr"/>
            <a:r>
              <a:rPr lang="en-US" sz="1600" b="1" dirty="0" smtClean="0">
                <a:latin typeface="Myanmar2" pitchFamily="34" charset="0"/>
                <a:cs typeface="Myanmar2" pitchFamily="34" charset="0"/>
              </a:rPr>
              <a:t>         </a:t>
            </a:r>
            <a:r>
              <a:rPr lang="en-US" sz="16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Extension 11/0.4 kV Substation</a:t>
            </a:r>
          </a:p>
          <a:p>
            <a:pPr fontAlgn="ctr"/>
            <a:endParaRPr lang="en-US" sz="16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fontAlgn="ctr"/>
            <a:endParaRPr lang="en-US" sz="16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fontAlgn="ctr"/>
            <a:endParaRPr lang="en-US" sz="2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28600"/>
            <a:ext cx="9753600" cy="76944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2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Location Map of Electrification Plan for </a:t>
            </a:r>
            <a:r>
              <a:rPr lang="en-US" sz="22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Lewe</a:t>
            </a:r>
            <a:r>
              <a:rPr lang="en-US" sz="2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Township</a:t>
            </a:r>
          </a:p>
          <a:p>
            <a:pPr algn="ctr" fontAlgn="ctr"/>
            <a:r>
              <a:rPr lang="en-US" sz="2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(Within 2 miles from Existing 11 kV Distribution Line)</a:t>
            </a:r>
          </a:p>
        </p:txBody>
      </p:sp>
      <p:sp>
        <p:nvSpPr>
          <p:cNvPr id="7" name="Rectangle 6"/>
          <p:cNvSpPr/>
          <p:nvPr/>
        </p:nvSpPr>
        <p:spPr>
          <a:xfrm>
            <a:off x="3048000" y="1447800"/>
            <a:ext cx="1752600" cy="69249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33/11 kV (2x10 MVA)</a:t>
            </a:r>
          </a:p>
          <a:p>
            <a:pPr algn="ctr" fontAlgn="ctr"/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4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Substion</a:t>
            </a:r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No.5 (8.13 MW)</a:t>
            </a:r>
            <a:endParaRPr lang="en-US" sz="11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algn="ctr" fontAlgn="ctr"/>
            <a:endParaRPr lang="en-US" sz="11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038600" y="5562600"/>
            <a:ext cx="1143000" cy="43088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U Yin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Zu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kV(100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5600" y="4953000"/>
            <a:ext cx="2762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5600" y="5486400"/>
            <a:ext cx="2762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Rectangle 10"/>
          <p:cNvSpPr/>
          <p:nvPr/>
        </p:nvSpPr>
        <p:spPr>
          <a:xfrm>
            <a:off x="3733800" y="3352800"/>
            <a:ext cx="1905000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33/11 kV (10 MVA)</a:t>
            </a:r>
          </a:p>
          <a:p>
            <a:pPr algn="ctr" fontAlgn="ctr"/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4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Lewe</a:t>
            </a:r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4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Substion</a:t>
            </a:r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(4.5 MW)</a:t>
            </a:r>
            <a:endParaRPr lang="en-US" sz="11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743200" y="5029200"/>
            <a:ext cx="1295400" cy="43088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Chaung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Gyo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kV(200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505200" y="4191000"/>
            <a:ext cx="1295400" cy="43088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Wet Let Village</a:t>
            </a:r>
          </a:p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kV(100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</a:p>
        </p:txBody>
      </p:sp>
      <p:sp>
        <p:nvSpPr>
          <p:cNvPr id="16" name="Rectangle 15"/>
          <p:cNvSpPr/>
          <p:nvPr/>
        </p:nvSpPr>
        <p:spPr>
          <a:xfrm rot="21258140">
            <a:off x="6332503" y="3378083"/>
            <a:ext cx="2057400" cy="26161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Existing 11 kV 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Myotwin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feeder(2)</a:t>
            </a:r>
          </a:p>
        </p:txBody>
      </p:sp>
      <p:sp>
        <p:nvSpPr>
          <p:cNvPr id="17" name="Rectangle 16"/>
          <p:cNvSpPr/>
          <p:nvPr/>
        </p:nvSpPr>
        <p:spPr>
          <a:xfrm rot="17594974">
            <a:off x="4695735" y="4331146"/>
            <a:ext cx="1252394" cy="43088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Existing 11 kV 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Myotwin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feeder(1)</a:t>
            </a:r>
          </a:p>
        </p:txBody>
      </p:sp>
      <p:sp>
        <p:nvSpPr>
          <p:cNvPr id="18" name="Rectangle 17"/>
          <p:cNvSpPr/>
          <p:nvPr/>
        </p:nvSpPr>
        <p:spPr>
          <a:xfrm>
            <a:off x="8382000" y="2438400"/>
            <a:ext cx="1295400" cy="43088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Ma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Gyi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Gon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kV(315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905000" y="4419600"/>
            <a:ext cx="1143000" cy="43088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Ta Dar U Village</a:t>
            </a:r>
          </a:p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kV(100kVA)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219200" y="4953000"/>
            <a:ext cx="1295400" cy="43088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Shwe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HintharVillage</a:t>
            </a:r>
            <a:endParaRPr lang="en-US" sz="11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kV(200kVA)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066800" y="5562600"/>
            <a:ext cx="1295400" cy="43088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Kan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Tha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kV(2x315kVA)</a:t>
            </a:r>
          </a:p>
        </p:txBody>
      </p:sp>
      <p:sp>
        <p:nvSpPr>
          <p:cNvPr id="22" name="Rectangle 21"/>
          <p:cNvSpPr/>
          <p:nvPr/>
        </p:nvSpPr>
        <p:spPr>
          <a:xfrm>
            <a:off x="228600" y="5562600"/>
            <a:ext cx="762000" cy="76944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Outchaing</a:t>
            </a:r>
            <a:r>
              <a:rPr lang="en-US" sz="1100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Village</a:t>
            </a:r>
          </a:p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</a:t>
            </a:r>
          </a:p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(200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</a:p>
        </p:txBody>
      </p:sp>
      <p:sp>
        <p:nvSpPr>
          <p:cNvPr id="23" name="Rectangle 22"/>
          <p:cNvSpPr/>
          <p:nvPr/>
        </p:nvSpPr>
        <p:spPr>
          <a:xfrm>
            <a:off x="228600" y="4749225"/>
            <a:ext cx="685800" cy="58477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Gyo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Gyar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Inn</a:t>
            </a:r>
            <a:endParaRPr lang="my-MM" sz="8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algn="ctr" fontAlgn="ctr"/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Village</a:t>
            </a:r>
          </a:p>
          <a:p>
            <a:pPr algn="ctr" fontAlgn="ctr"/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</a:t>
            </a:r>
          </a:p>
          <a:p>
            <a:pPr algn="ctr" fontAlgn="ctr"/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(315 </a:t>
            </a:r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</a:p>
        </p:txBody>
      </p:sp>
      <p:sp>
        <p:nvSpPr>
          <p:cNvPr id="24" name="Rectangle 23"/>
          <p:cNvSpPr/>
          <p:nvPr/>
        </p:nvSpPr>
        <p:spPr>
          <a:xfrm rot="21258140">
            <a:off x="1214043" y="2753178"/>
            <a:ext cx="1749091" cy="26161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Existing 11 kV  Tollgate feeder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562600" y="4953000"/>
            <a:ext cx="914400" cy="76944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Yonetaw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</a:t>
            </a:r>
          </a:p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(315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</a:p>
        </p:txBody>
      </p:sp>
      <p:sp>
        <p:nvSpPr>
          <p:cNvPr id="26" name="Rectangle 25"/>
          <p:cNvSpPr/>
          <p:nvPr/>
        </p:nvSpPr>
        <p:spPr>
          <a:xfrm>
            <a:off x="228600" y="2362200"/>
            <a:ext cx="914400" cy="93871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Lewe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 Graveyard Village</a:t>
            </a:r>
          </a:p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</a:t>
            </a:r>
          </a:p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(500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</a:p>
        </p:txBody>
      </p:sp>
      <p:sp>
        <p:nvSpPr>
          <p:cNvPr id="27" name="Rectangle 26"/>
          <p:cNvSpPr/>
          <p:nvPr/>
        </p:nvSpPr>
        <p:spPr>
          <a:xfrm>
            <a:off x="8458200" y="3810000"/>
            <a:ext cx="1295400" cy="415498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05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Thaekyawkyi</a:t>
            </a:r>
            <a:r>
              <a:rPr lang="en-US" sz="105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105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kV(315 </a:t>
            </a:r>
            <a:r>
              <a:rPr lang="en-US" sz="105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05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56EFCE-0C6D-47C0-B384-9D685C06C159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18817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799044127"/>
              </p:ext>
            </p:extLst>
          </p:nvPr>
        </p:nvGraphicFramePr>
        <p:xfrm>
          <a:off x="76199" y="152400"/>
          <a:ext cx="9651176" cy="6477001"/>
        </p:xfrm>
        <a:graphic>
          <a:graphicData uri="http://schemas.openxmlformats.org/drawingml/2006/table">
            <a:tbl>
              <a:tblPr/>
              <a:tblGrid>
                <a:gridCol w="274320"/>
                <a:gridCol w="468268"/>
                <a:gridCol w="1005840"/>
                <a:gridCol w="374615"/>
                <a:gridCol w="430247"/>
                <a:gridCol w="392224"/>
                <a:gridCol w="312179"/>
                <a:gridCol w="390224"/>
                <a:gridCol w="390224"/>
                <a:gridCol w="390224"/>
                <a:gridCol w="468268"/>
                <a:gridCol w="374615"/>
                <a:gridCol w="280961"/>
                <a:gridCol w="376318"/>
                <a:gridCol w="314898"/>
                <a:gridCol w="502682"/>
                <a:gridCol w="374615"/>
                <a:gridCol w="787881"/>
                <a:gridCol w="655576"/>
                <a:gridCol w="457200"/>
                <a:gridCol w="629797"/>
              </a:tblGrid>
              <a:tr h="697621">
                <a:tc gridSpan="21">
                  <a:txBody>
                    <a:bodyPr/>
                    <a:lstStyle/>
                    <a:p>
                      <a:pPr algn="ctr" fontAlgn="ctr"/>
                      <a:r>
                        <a:rPr lang="en-US" sz="2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Detailed Electrification Plan for </a:t>
                      </a:r>
                      <a:r>
                        <a:rPr lang="en-US" sz="22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Lewe</a:t>
                      </a:r>
                      <a:r>
                        <a:rPr lang="en-US" sz="2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Township</a:t>
                      </a:r>
                    </a:p>
                    <a:p>
                      <a:pPr algn="ctr" fontAlgn="ctr"/>
                      <a:r>
                        <a:rPr lang="en-US" sz="2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(Within 2 miles from Existing</a:t>
                      </a:r>
                      <a:r>
                        <a:rPr lang="en-US" sz="2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11 kV Distribution Line)</a:t>
                      </a:r>
                      <a:endParaRPr lang="en-US" sz="2200" b="1" i="0" u="none" strike="noStrike" dirty="0" smtClean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10863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Town</a:t>
                      </a:r>
                    </a:p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ship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Name of Village</a:t>
                      </a:r>
                    </a:p>
                    <a:p>
                      <a:pPr algn="ctr" fontAlgn="ctr"/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To be Electrified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 of House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House</a:t>
                      </a:r>
                    </a:p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hold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Popu</a:t>
                      </a:r>
                      <a:endParaRPr lang="en-US" sz="1300" b="1" i="0" u="none" strike="noStrike" dirty="0" smtClean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lation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 be constructed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Estimated</a:t>
                      </a:r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cost </a:t>
                      </a:r>
                    </a:p>
                    <a:p>
                      <a:pPr algn="ctr" fontAlgn="ctr"/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(Mil </a:t>
                      </a:r>
                      <a:r>
                        <a:rPr lang="en-US" sz="1300" b="1" i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Kyates</a:t>
                      </a:r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)</a:t>
                      </a:r>
                      <a:r>
                        <a:rPr lang="my-MM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/>
                      </a:r>
                      <a:br>
                        <a:rPr lang="my-MM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Task</a:t>
                      </a:r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by </a:t>
                      </a:r>
                      <a:r>
                        <a:rPr lang="en-US" sz="1300" b="1" i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Naypyitaw</a:t>
                      </a:r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Council Area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591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Cost for 11 kV Line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11/0.4 kV Transformer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4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33/11</a:t>
                      </a:r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kV Sub-Station</a:t>
                      </a:r>
                    </a:p>
                    <a:p>
                      <a:pPr algn="ctr" fontAlgn="ctr"/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upgrading </a:t>
                      </a:r>
                    </a:p>
                    <a:p>
                      <a:pPr algn="ctr" fontAlgn="ctr"/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Cost</a:t>
                      </a:r>
                      <a:endParaRPr lang="en-US" sz="1300" b="1" i="0" u="none" strike="noStrike" dirty="0" smtClean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400 V </a:t>
                      </a:r>
                    </a:p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Lines</a:t>
                      </a:r>
                    </a:p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(Miles)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Estimated Cost</a:t>
                      </a:r>
                      <a:r>
                        <a:rPr lang="my-MM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/>
                      </a:r>
                      <a:br>
                        <a:rPr lang="my-MM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r>
                        <a:rPr lang="my-MM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</a:t>
                      </a:r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Mil</a:t>
                      </a:r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300" b="1" i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Kyats</a:t>
                      </a:r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)</a:t>
                      </a:r>
                      <a:endParaRPr lang="my-MM" sz="1300" b="1" i="0" u="none" strike="noStrike" dirty="0" smtClean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  <a:p>
                      <a:pPr algn="ctr"/>
                      <a:endParaRPr lang="en-US" sz="13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62816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mile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Material Cost</a:t>
                      </a:r>
                      <a:endParaRPr lang="my-MM" sz="1300" b="1" i="0" u="none" strike="noStrike" dirty="0" smtClean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Transport Cost</a:t>
                      </a:r>
                      <a:endParaRPr lang="my-MM" sz="1300" b="1" i="0" u="none" strike="noStrike" dirty="0" smtClean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Construction Cost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kVA</a:t>
                      </a:r>
                      <a:endParaRPr lang="my-MM" sz="1300" b="1" i="0" u="none" strike="noStrike" dirty="0" smtClean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Material Cost</a:t>
                      </a:r>
                      <a:endParaRPr lang="my-MM" sz="1300" b="1" i="0" u="none" strike="noStrike" dirty="0" smtClean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Transport Cost</a:t>
                      </a:r>
                      <a:endParaRPr lang="my-MM" sz="1300" b="1" i="0" u="none" strike="noStrike" dirty="0" smtClean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Construction Cost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055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Lewe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Kyo</a:t>
                      </a:r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Gon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268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288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1267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1.32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35.6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2.64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5.3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43.54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73.04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1.26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46.62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5055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2.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Kwae</a:t>
                      </a:r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Gyi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146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146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525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8.1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9.7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18.5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28.4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22.2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1532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3.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Thone</a:t>
                      </a:r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Tan </a:t>
                      </a:r>
                      <a:r>
                        <a:rPr lang="en-US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Gyu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221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1.75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47.3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7.0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57.8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75.3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24.8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5055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4.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That </a:t>
                      </a:r>
                      <a:r>
                        <a:rPr lang="en-US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Kyae</a:t>
                      </a:r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Gyin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445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43.2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3.2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6.4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52.8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18.5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71.3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29.6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5055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5.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Ya</a:t>
                      </a:r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Bane 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228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228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936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1.13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30.5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2.26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37.26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56.76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0.58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21.46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5055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6.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Yae</a:t>
                      </a:r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Pyar</a:t>
                      </a:r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Yoe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202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202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954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37.8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2.8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5.6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46.2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65.7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25.9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5055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7.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Ywarthit</a:t>
                      </a:r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Gyi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929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32.4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2.4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4.8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39.6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59.1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22.2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5055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8.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Khit</a:t>
                      </a:r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 Aye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183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807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35.1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2.6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5.2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42.9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315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22.5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65.4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33.3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156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9.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Nyaung</a:t>
                      </a:r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Mote Sate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222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226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1090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37.8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2.8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5.6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46.2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65.7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48.1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69895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1587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1621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7174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11.4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307.8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22.8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45.6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376.2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1735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155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13.5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174.5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560.7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7.1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264.2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509663">
                <a:tc gridSpan="20">
                  <a:txBody>
                    <a:bodyPr/>
                    <a:lstStyle/>
                    <a:p>
                      <a:pPr algn="l" fontAlgn="b"/>
                      <a:r>
                        <a:rPr lang="en-GB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Remark</a:t>
                      </a:r>
                      <a:r>
                        <a:rPr lang="en-GB" sz="16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   </a:t>
                      </a:r>
                      <a:r>
                        <a:rPr lang="en-GB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It is necessary to change the ratio of 11 KV</a:t>
                      </a:r>
                      <a:r>
                        <a:rPr lang="en-GB" sz="16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CT  </a:t>
                      </a:r>
                      <a:r>
                        <a:rPr lang="en-GB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50-100/5/5 </a:t>
                      </a:r>
                      <a:r>
                        <a:rPr lang="en-GB" sz="16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to  200-400/5/5  at 33/11 KV (1x10) MVA</a:t>
                      </a:r>
                      <a:r>
                        <a:rPr lang="en-GB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 </a:t>
                      </a:r>
                    </a:p>
                    <a:p>
                      <a:pPr algn="l" fontAlgn="b"/>
                      <a:r>
                        <a:rPr lang="en-GB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                  LEWE Substation.</a:t>
                      </a:r>
                      <a:endParaRPr lang="my-MM" sz="16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b"/>
                      <a:endParaRPr lang="my-MM" sz="16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214" marR="8214" marT="8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56EFCE-0C6D-47C0-B384-9D685C06C159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147935"/>
            <a:ext cx="9906000" cy="46166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latin typeface="Myanmar3" pitchFamily="18" charset="0"/>
              </a:rPr>
              <a:t>Priority  Electrification Project List for  </a:t>
            </a:r>
            <a:r>
              <a:rPr lang="en-US" sz="2400" b="1" dirty="0" err="1" smtClean="0">
                <a:latin typeface="Myanmar3" pitchFamily="18" charset="0"/>
              </a:rPr>
              <a:t>NayPyiTaw</a:t>
            </a:r>
            <a:r>
              <a:rPr lang="en-US" sz="2400" b="1" dirty="0" smtClean="0">
                <a:latin typeface="Myanmar3" pitchFamily="18" charset="0"/>
              </a:rPr>
              <a:t> </a:t>
            </a:r>
            <a:r>
              <a:rPr lang="en-US" sz="2400" b="1" dirty="0" smtClean="0">
                <a:latin typeface="Myanmar3" pitchFamily="18" charset="0"/>
                <a:cs typeface="Times New Roman" pitchFamily="18" charset="0"/>
              </a:rPr>
              <a:t>Council Area</a:t>
            </a:r>
            <a:endParaRPr lang="en-US" sz="2400" b="1" dirty="0">
              <a:latin typeface="Myanmar3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83539380"/>
              </p:ext>
            </p:extLst>
          </p:nvPr>
        </p:nvGraphicFramePr>
        <p:xfrm>
          <a:off x="304800" y="762000"/>
          <a:ext cx="9220202" cy="5638800"/>
        </p:xfrm>
        <a:graphic>
          <a:graphicData uri="http://schemas.openxmlformats.org/drawingml/2006/table">
            <a:tbl>
              <a:tblPr/>
              <a:tblGrid>
                <a:gridCol w="504380"/>
                <a:gridCol w="1176884"/>
                <a:gridCol w="2506612"/>
                <a:gridCol w="1730938"/>
                <a:gridCol w="3301388"/>
              </a:tblGrid>
              <a:tr h="4994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</a:t>
                      </a:r>
                    </a:p>
                  </a:txBody>
                  <a:tcPr marL="7899" marR="7899" marT="78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District</a:t>
                      </a:r>
                    </a:p>
                  </a:txBody>
                  <a:tcPr marL="7899" marR="7899" marT="78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Township</a:t>
                      </a:r>
                    </a:p>
                  </a:txBody>
                  <a:tcPr marL="7899" marR="7899" marT="78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Nos of Village</a:t>
                      </a:r>
                    </a:p>
                  </a:txBody>
                  <a:tcPr marL="7899" marR="7899" marT="78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Remark</a:t>
                      </a:r>
                    </a:p>
                  </a:txBody>
                  <a:tcPr marL="7899" marR="7899" marT="78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6202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</a:p>
                  </a:txBody>
                  <a:tcPr marL="7899" marR="7899" marT="7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Dekkhina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 </a:t>
                      </a:r>
                    </a:p>
                  </a:txBody>
                  <a:tcPr marL="7899" marR="7899" marT="7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Dekkhina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Thiri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899" marR="7899" marT="7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</a:p>
                  </a:txBody>
                  <a:tcPr marL="7899" marR="7899" marT="7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Within 2 miles Distance from existing grid Line</a:t>
                      </a:r>
                    </a:p>
                  </a:txBody>
                  <a:tcPr marL="7899" marR="7899" marT="7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6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899" marR="7899" marT="7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899" marR="7899" marT="7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Zabu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Thiri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899" marR="7899" marT="7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899" marR="7899" marT="7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y-MM" sz="18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။</a:t>
                      </a:r>
                    </a:p>
                  </a:txBody>
                  <a:tcPr marL="7899" marR="7899" marT="7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6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899" marR="7899" marT="7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899" marR="7899" marT="7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Pyinmana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899" marR="7899" marT="7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</a:t>
                      </a:r>
                    </a:p>
                  </a:txBody>
                  <a:tcPr marL="7899" marR="7899" marT="7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y-MM" sz="18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။</a:t>
                      </a:r>
                    </a:p>
                  </a:txBody>
                  <a:tcPr marL="7899" marR="7899" marT="7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6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899" marR="7899" marT="7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899" marR="7899" marT="7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Lewe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899" marR="7899" marT="7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18</a:t>
                      </a:r>
                    </a:p>
                  </a:txBody>
                  <a:tcPr marL="7899" marR="7899" marT="7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y-MM" sz="18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။</a:t>
                      </a:r>
                    </a:p>
                  </a:txBody>
                  <a:tcPr marL="7899" marR="7899" marT="7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6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899" marR="7899" marT="7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899" marR="7899" marT="7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Ala</a:t>
                      </a:r>
                    </a:p>
                  </a:txBody>
                  <a:tcPr marL="7899" marR="7899" marT="7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12</a:t>
                      </a:r>
                    </a:p>
                  </a:txBody>
                  <a:tcPr marL="7899" marR="7899" marT="7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y-MM" sz="18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။</a:t>
                      </a:r>
                    </a:p>
                  </a:txBody>
                  <a:tcPr marL="7899" marR="7899" marT="7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6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899" marR="7899" marT="7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899" marR="7899" marT="7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Thar Wut Hti </a:t>
                      </a:r>
                    </a:p>
                  </a:txBody>
                  <a:tcPr marL="7899" marR="7899" marT="7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12</a:t>
                      </a:r>
                    </a:p>
                  </a:txBody>
                  <a:tcPr marL="7899" marR="7899" marT="7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y-MM" sz="18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။</a:t>
                      </a:r>
                    </a:p>
                  </a:txBody>
                  <a:tcPr marL="7899" marR="7899" marT="7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6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899" marR="7899" marT="7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Oaktaya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899" marR="7899" marT="7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Oaktaya Thiri</a:t>
                      </a:r>
                    </a:p>
                  </a:txBody>
                  <a:tcPr marL="7899" marR="7899" marT="7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</a:p>
                  </a:txBody>
                  <a:tcPr marL="7899" marR="7899" marT="7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y-MM" sz="18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။</a:t>
                      </a:r>
                    </a:p>
                  </a:txBody>
                  <a:tcPr marL="7899" marR="7899" marT="7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6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899" marR="7899" marT="7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899" marR="7899" marT="7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Pobba Thiri</a:t>
                      </a:r>
                    </a:p>
                  </a:txBody>
                  <a:tcPr marL="7899" marR="7899" marT="7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</a:t>
                      </a:r>
                    </a:p>
                  </a:txBody>
                  <a:tcPr marL="7899" marR="7899" marT="7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y-MM" sz="18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။</a:t>
                      </a:r>
                    </a:p>
                  </a:txBody>
                  <a:tcPr marL="7899" marR="7899" marT="7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6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899" marR="7899" marT="7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899" marR="7899" marT="7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Zeyar Thiri</a:t>
                      </a:r>
                    </a:p>
                  </a:txBody>
                  <a:tcPr marL="7899" marR="7899" marT="7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899" marR="7899" marT="7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y-MM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။</a:t>
                      </a:r>
                    </a:p>
                  </a:txBody>
                  <a:tcPr marL="7899" marR="7899" marT="7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899" marR="7899" marT="7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899" marR="7899" marT="7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Tatkone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899" marR="7899" marT="7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30</a:t>
                      </a:r>
                    </a:p>
                  </a:txBody>
                  <a:tcPr marL="7899" marR="7899" marT="7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According to Instruction 33/11kV, 10 MVA Transformer Extension</a:t>
                      </a:r>
                    </a:p>
                  </a:txBody>
                  <a:tcPr marL="7899" marR="7899" marT="7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949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899" marR="7899" marT="78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899" marR="7899" marT="78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899" marR="7899" marT="78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93</a:t>
                      </a:r>
                    </a:p>
                  </a:txBody>
                  <a:tcPr marL="7899" marR="7899" marT="78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899" marR="7899" marT="78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56EFCE-0C6D-47C0-B384-9D685C06C159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" y="9525"/>
            <a:ext cx="8820150" cy="683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0" y="54114"/>
            <a:ext cx="9906000" cy="76944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2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Location Map of Electrification Plan for </a:t>
            </a:r>
            <a:r>
              <a:rPr lang="en-US" sz="22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Lewe</a:t>
            </a:r>
            <a:r>
              <a:rPr lang="en-US" sz="2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Township</a:t>
            </a:r>
          </a:p>
          <a:p>
            <a:pPr algn="ctr" fontAlgn="ctr"/>
            <a:r>
              <a:rPr lang="en-US" sz="2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(Within 2 miles from Existing 11 kV Distribution Line)</a:t>
            </a:r>
          </a:p>
        </p:txBody>
      </p:sp>
      <p:sp>
        <p:nvSpPr>
          <p:cNvPr id="6" name="Rectangle 5"/>
          <p:cNvSpPr/>
          <p:nvPr/>
        </p:nvSpPr>
        <p:spPr>
          <a:xfrm>
            <a:off x="533400" y="4572000"/>
            <a:ext cx="2895600" cy="2246769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fontAlgn="ctr"/>
            <a:r>
              <a:rPr lang="en-US" sz="2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Legend</a:t>
            </a:r>
          </a:p>
          <a:p>
            <a:pPr algn="ctr" fontAlgn="ctr"/>
            <a:endParaRPr lang="en-US" sz="2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fontAlgn="ctr"/>
            <a:r>
              <a:rPr lang="en-US" sz="16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         Existing 11 kV  Line</a:t>
            </a:r>
          </a:p>
          <a:p>
            <a:pPr fontAlgn="ctr"/>
            <a:endParaRPr lang="my-MM" sz="1600" b="1" dirty="0" smtClean="0">
              <a:latin typeface="Myanmar2" pitchFamily="34" charset="0"/>
              <a:cs typeface="Myanmar2" pitchFamily="34" charset="0"/>
            </a:endParaRPr>
          </a:p>
          <a:p>
            <a:pPr fontAlgn="ctr"/>
            <a:r>
              <a:rPr lang="en-US" sz="1600" b="1" dirty="0" smtClean="0">
                <a:latin typeface="Myanmar2" pitchFamily="34" charset="0"/>
                <a:cs typeface="Myanmar2" pitchFamily="34" charset="0"/>
              </a:rPr>
              <a:t>         </a:t>
            </a:r>
            <a:r>
              <a:rPr lang="en-US" sz="16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Extension 11/0.4 kV Substation</a:t>
            </a:r>
          </a:p>
          <a:p>
            <a:pPr fontAlgn="ctr"/>
            <a:endParaRPr lang="en-US" sz="16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fontAlgn="ctr"/>
            <a:endParaRPr lang="en-US" sz="16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fontAlgn="ctr"/>
            <a:endParaRPr lang="en-US" sz="2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5282349"/>
            <a:ext cx="304800" cy="315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5815749"/>
            <a:ext cx="304800" cy="315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8"/>
          <p:cNvSpPr/>
          <p:nvPr/>
        </p:nvSpPr>
        <p:spPr>
          <a:xfrm>
            <a:off x="3124200" y="1447800"/>
            <a:ext cx="1905000" cy="73866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33/11 kV (10 MVA)</a:t>
            </a:r>
          </a:p>
          <a:p>
            <a:pPr algn="ctr" fontAlgn="ctr"/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4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Lewe</a:t>
            </a:r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4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Substion</a:t>
            </a:r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</a:p>
          <a:p>
            <a:pPr algn="ctr" fontAlgn="ctr"/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(4.5 MW)</a:t>
            </a:r>
            <a:endParaRPr lang="en-US" sz="11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 rot="17594974">
            <a:off x="3537287" y="2564436"/>
            <a:ext cx="805029" cy="60016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Existing 11 kV 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Myotwin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feeder(1)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876800" y="1981200"/>
            <a:ext cx="1676400" cy="43088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Existing 11 kV 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Myotwin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feeder(2)</a:t>
            </a:r>
          </a:p>
        </p:txBody>
      </p:sp>
      <p:sp>
        <p:nvSpPr>
          <p:cNvPr id="12" name="Rectangle 11"/>
          <p:cNvSpPr/>
          <p:nvPr/>
        </p:nvSpPr>
        <p:spPr>
          <a:xfrm rot="19018375">
            <a:off x="3300927" y="4641100"/>
            <a:ext cx="1910154" cy="26161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Existing 11 kV Air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Defence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 feeder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267200" y="3200400"/>
            <a:ext cx="838200" cy="46166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That </a:t>
            </a:r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Kyae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Gyin</a:t>
            </a:r>
            <a:endParaRPr lang="my-MM" sz="9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algn="ctr" fontAlgn="ctr"/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Village</a:t>
            </a:r>
          </a:p>
          <a:p>
            <a:pPr algn="ctr" fontAlgn="ctr"/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kV(160kVA)</a:t>
            </a:r>
            <a:endParaRPr lang="en-US" sz="1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505200" y="4038600"/>
            <a:ext cx="838200" cy="33855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fontAlgn="b"/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Kyo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Gon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kV(200kVA)</a:t>
            </a:r>
            <a:endParaRPr lang="en-US" sz="1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867400" y="4953000"/>
            <a:ext cx="990600" cy="33855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fontAlgn="b"/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Ywarthitkyi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kV(200kVA)</a:t>
            </a:r>
            <a:endParaRPr lang="en-US" sz="1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715000" y="5410200"/>
            <a:ext cx="1219200" cy="33855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b"/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Nyaung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Mote Sate Village</a:t>
            </a:r>
          </a:p>
          <a:p>
            <a:pPr algn="ctr" fontAlgn="ctr"/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kV(200kVA)</a:t>
            </a:r>
            <a:endParaRPr lang="en-US" sz="1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029200" y="5334000"/>
            <a:ext cx="609600" cy="58477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b"/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Khit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 Aye Village</a:t>
            </a:r>
          </a:p>
          <a:p>
            <a:pPr algn="ctr" fontAlgn="ctr"/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(315kVA)</a:t>
            </a:r>
            <a:endParaRPr lang="en-US" sz="1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 rot="1577776">
            <a:off x="3986135" y="5555539"/>
            <a:ext cx="990600" cy="33855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b"/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Yae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Pyar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Yoe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kV(200kVA)</a:t>
            </a:r>
            <a:endParaRPr lang="en-US" sz="1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267200" y="6273225"/>
            <a:ext cx="990600" cy="33855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b"/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Ya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Bane Village</a:t>
            </a:r>
          </a:p>
          <a:p>
            <a:pPr algn="ctr" fontAlgn="ctr"/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(200 </a:t>
            </a:r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1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562600" y="3962400"/>
            <a:ext cx="914400" cy="33855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b"/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SharzaungVillage</a:t>
            </a:r>
            <a:endParaRPr lang="en-US" sz="8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algn="ctr" fontAlgn="ctr"/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kV(315kVA)</a:t>
            </a:r>
            <a:endParaRPr lang="en-US" sz="1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248400" y="2743200"/>
            <a:ext cx="1219200" cy="33855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b"/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Thaekyawkyi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kV(315kVA)</a:t>
            </a:r>
            <a:endParaRPr lang="en-US" sz="1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429000" y="6096000"/>
            <a:ext cx="838200" cy="33855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b"/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Construction</a:t>
            </a:r>
          </a:p>
          <a:p>
            <a:pPr algn="ctr" fontAlgn="ctr"/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kV(160kVA)</a:t>
            </a:r>
            <a:endParaRPr lang="en-US" sz="1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6858000" y="1143000"/>
            <a:ext cx="1447800" cy="33855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b"/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Thone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Tan </a:t>
            </a:r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Gyu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kV(315kVA)</a:t>
            </a:r>
            <a:endParaRPr lang="en-US" sz="1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7391400" y="1905000"/>
            <a:ext cx="914400" cy="33855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b"/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Kwae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Gyi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kV(160 </a:t>
            </a:r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1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56EFCE-0C6D-47C0-B384-9D685C06C159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50493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279589441"/>
              </p:ext>
            </p:extLst>
          </p:nvPr>
        </p:nvGraphicFramePr>
        <p:xfrm>
          <a:off x="152400" y="50281"/>
          <a:ext cx="9567251" cy="6632285"/>
        </p:xfrm>
        <a:graphic>
          <a:graphicData uri="http://schemas.openxmlformats.org/drawingml/2006/table">
            <a:tbl>
              <a:tblPr/>
              <a:tblGrid>
                <a:gridCol w="304800"/>
                <a:gridCol w="377216"/>
                <a:gridCol w="1005840"/>
                <a:gridCol w="381000"/>
                <a:gridCol w="457200"/>
                <a:gridCol w="423310"/>
                <a:gridCol w="365760"/>
                <a:gridCol w="457200"/>
                <a:gridCol w="457200"/>
                <a:gridCol w="533400"/>
                <a:gridCol w="365760"/>
                <a:gridCol w="381000"/>
                <a:gridCol w="274320"/>
                <a:gridCol w="447387"/>
                <a:gridCol w="420664"/>
                <a:gridCol w="444475"/>
                <a:gridCol w="444475"/>
                <a:gridCol w="640080"/>
                <a:gridCol w="746084"/>
                <a:gridCol w="640080"/>
              </a:tblGrid>
              <a:tr h="799749">
                <a:tc gridSpan="20">
                  <a:txBody>
                    <a:bodyPr/>
                    <a:lstStyle/>
                    <a:p>
                      <a:pPr algn="ctr" fontAlgn="ctr"/>
                      <a:r>
                        <a:rPr lang="en-US" sz="2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Detailed Electrification Plan for </a:t>
                      </a:r>
                      <a:r>
                        <a:rPr lang="en-US" sz="22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Ala</a:t>
                      </a:r>
                      <a:r>
                        <a:rPr lang="en-US" sz="2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Township</a:t>
                      </a:r>
                    </a:p>
                    <a:p>
                      <a:pPr algn="ctr" fontAlgn="ctr"/>
                      <a:r>
                        <a:rPr lang="en-US" sz="2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(Within 2 miles from Existing</a:t>
                      </a:r>
                      <a:r>
                        <a:rPr lang="en-US" sz="2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11 kV Distribution Line)</a:t>
                      </a:r>
                      <a:endParaRPr lang="en-US" sz="2200" b="1" i="0" u="none" strike="noStrike" dirty="0" smtClean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1940">
                <a:tc gridSpan="20">
                  <a:txBody>
                    <a:bodyPr/>
                    <a:lstStyle/>
                    <a:p>
                      <a:pPr algn="ctr" fontAlgn="ctr"/>
                      <a:endParaRPr lang="en-US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23450">
                <a:tc rowSpan="4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</a:t>
                      </a:r>
                      <a:endParaRPr lang="my-MM" sz="1300" b="1" i="0" u="none" strike="noStrike" dirty="0" smtClean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Town</a:t>
                      </a:r>
                    </a:p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ship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 of</a:t>
                      </a:r>
                    </a:p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Village</a:t>
                      </a:r>
                    </a:p>
                    <a:p>
                      <a:pPr algn="ctr" fontAlgn="ctr"/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To be</a:t>
                      </a:r>
                    </a:p>
                    <a:p>
                      <a:pPr algn="ctr" fontAlgn="ctr"/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Electrified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 of House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House</a:t>
                      </a:r>
                    </a:p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hold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Popu</a:t>
                      </a:r>
                      <a:endParaRPr lang="en-US" sz="1300" b="1" i="0" u="none" strike="noStrike" dirty="0" smtClean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Lation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 be constructed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Estimated</a:t>
                      </a:r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cost </a:t>
                      </a:r>
                    </a:p>
                    <a:p>
                      <a:pPr algn="ctr" fontAlgn="ctr"/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(Mil </a:t>
                      </a:r>
                      <a:r>
                        <a:rPr lang="en-US" sz="1300" b="1" i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Kyates</a:t>
                      </a:r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)</a:t>
                      </a:r>
                      <a:r>
                        <a:rPr lang="my-MM" sz="1300" b="0" i="0" u="none" strike="noStrike" dirty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/>
                      </a:r>
                      <a:br>
                        <a:rPr lang="my-MM" sz="1300" b="0" i="0" u="none" strike="noStrike" dirty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Task</a:t>
                      </a:r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by </a:t>
                      </a:r>
                      <a:r>
                        <a:rPr lang="en-US" sz="1300" b="1" i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Naypyitaw</a:t>
                      </a:r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Council Area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7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Cost for 11 kV Line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4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11/0.4 kV Transformer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393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7" vMerge="1">
                  <a:txBody>
                    <a:bodyPr/>
                    <a:lstStyle/>
                    <a:p>
                      <a:pPr algn="ctr" fontAlgn="ctr"/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pPr algn="ctr" fontAlgn="ctr"/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400 V Lines</a:t>
                      </a:r>
                    </a:p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(Miles)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Estimated Cost</a:t>
                      </a:r>
                      <a:r>
                        <a:rPr lang="my-MM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/>
                      </a:r>
                      <a:br>
                        <a:rPr lang="my-MM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r>
                        <a:rPr lang="my-MM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</a:t>
                      </a:r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Mil</a:t>
                      </a:r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300" b="1" i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Kyats</a:t>
                      </a:r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)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91378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mile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Material Cost</a:t>
                      </a:r>
                      <a:endParaRPr lang="my-MM" sz="1300" b="1" i="0" u="none" strike="noStrike" dirty="0" smtClean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Transport Cost</a:t>
                      </a:r>
                      <a:endParaRPr lang="my-MM" sz="1300" b="1" i="0" u="none" strike="noStrike" dirty="0" smtClean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Construction Cost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kVA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Material Cost</a:t>
                      </a:r>
                      <a:endParaRPr lang="my-MM" sz="1300" b="1" i="0" u="none" strike="noStrike" dirty="0" smtClean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Transport Cost</a:t>
                      </a:r>
                      <a:endParaRPr lang="my-MM" sz="1300" b="1" i="0" u="none" strike="noStrike" dirty="0" smtClean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Construction Cost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43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Ala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Sai</a:t>
                      </a:r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Khaung</a:t>
                      </a:r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Yoe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416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16.2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2.4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19.8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39.3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14.8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126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2.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y-MM" sz="1300" b="0" i="0" u="none" strike="noStrike" dirty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Tatu</a:t>
                      </a:r>
                      <a:r>
                        <a:rPr lang="en-GB" sz="13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Tae Kaw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130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135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683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8.1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9.9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29.4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18.5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199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3.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y-MM" sz="1300" b="0" i="0" u="none" strike="noStrike" dirty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Cha </a:t>
                      </a:r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Ya</a:t>
                      </a:r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Gon</a:t>
                      </a:r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516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21.6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3.2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26.4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45.9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18.5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9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4.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y-MM" sz="1300" b="0" i="0" u="none" strike="noStrike" dirty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my-MM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‌</a:t>
                      </a:r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Zaung</a:t>
                      </a:r>
                      <a:r>
                        <a:rPr lang="en-GB" sz="13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0" i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Gyan</a:t>
                      </a:r>
                      <a:r>
                        <a:rPr lang="en-GB" sz="13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0" i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Gon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16.2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2.4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19.8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37.3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11.1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919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5.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y-MM" sz="1300" b="0" i="0" u="none" strike="noStrike" dirty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Tha</a:t>
                      </a:r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Phan</a:t>
                      </a:r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Bin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317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-</a:t>
                      </a:r>
                      <a:r>
                        <a:rPr lang="en-US" sz="1300" b="0" i="0" u="none" strike="noStrike" dirty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  <a:r>
                        <a:rPr lang="en-US" sz="1300" b="0" i="0" u="none" strike="noStrike" dirty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  <a:endParaRPr lang="en-US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-</a:t>
                      </a:r>
                      <a:endParaRPr lang="en-US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18.5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696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6.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y-MM" sz="1300" b="0" i="0" u="none" strike="noStrike" dirty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Zi</a:t>
                      </a:r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Phyu</a:t>
                      </a:r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Dan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27.0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2.0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4.0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33.0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52.5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18.5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581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7.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y-MM" sz="1300" b="0" i="0" u="none" strike="noStrike" dirty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Nga</a:t>
                      </a:r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Pyaw</a:t>
                      </a:r>
                      <a:r>
                        <a:rPr lang="en-GB" sz="1300" b="0" i="0" u="none" strike="noStrike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Taw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714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16.2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2.4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19.8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39.3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29.6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919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8.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y-MM" sz="1300" b="0" i="0" u="none" strike="noStrike" dirty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Kyan</a:t>
                      </a:r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Gin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417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8.1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9.9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29.4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18.5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9138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9.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y-MM" sz="1300" b="0" i="0" u="none" strike="noStrike" dirty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We </a:t>
                      </a:r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Gyi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523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531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2245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24.3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3.6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29.7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315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22.5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52.2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6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10.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y-MM" sz="1300" b="0" i="0" u="none" strike="noStrike" dirty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Kyan</a:t>
                      </a:r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Gin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221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224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662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13.5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2.0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29.6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429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11.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y-MM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Thayar</a:t>
                      </a:r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Su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380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5.4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6.6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18.5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25.1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18.5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9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12.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y-MM" sz="1300" b="0" i="0" u="none" strike="noStrike" dirty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Bo </a:t>
                      </a:r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Ga</a:t>
                      </a:r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Daw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y-MM" sz="1300" b="0" i="0" u="none" strike="noStrike" dirty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၇၀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360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21.6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3.2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26.4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18.5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44.9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74376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1749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1779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7621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6.6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178.2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13.2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26.4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217.8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3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ea typeface="+mn-ea"/>
                          <a:cs typeface="Myanmar2" pitchFamily="34" charset="0"/>
                        </a:rPr>
                        <a:t>2135</a:t>
                      </a:r>
                      <a:endParaRPr lang="my-MM" sz="1300" b="1" i="0" u="none" strike="noStrike" kern="1200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ea typeface="+mn-ea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187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16.5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213.5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431.3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6.3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233.1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83880">
                <a:tc gridSpan="20">
                  <a:txBody>
                    <a:bodyPr/>
                    <a:lstStyle/>
                    <a:p>
                      <a:pPr algn="l" fontAlgn="ctr"/>
                      <a:r>
                        <a:rPr lang="en-GB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Remark  - 11</a:t>
                      </a:r>
                      <a:r>
                        <a:rPr lang="en-GB" sz="16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KV Line and </a:t>
                      </a:r>
                      <a:r>
                        <a:rPr lang="en-GB" sz="1600" b="1" i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Sustation</a:t>
                      </a:r>
                      <a:r>
                        <a:rPr lang="en-GB" sz="16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for </a:t>
                      </a:r>
                      <a:r>
                        <a:rPr lang="en-GB" sz="1600" b="1" i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Tha</a:t>
                      </a:r>
                      <a:r>
                        <a:rPr lang="en-GB" sz="16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600" b="1" i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Phan</a:t>
                      </a:r>
                      <a:r>
                        <a:rPr lang="en-GB" sz="16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Bin Village will build by the cost of Ministry  of Livestock, Fisheries and Rural </a:t>
                      </a:r>
                    </a:p>
                    <a:p>
                      <a:pPr algn="l" fontAlgn="ctr"/>
                      <a:r>
                        <a:rPr lang="en-GB" sz="16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                  Development.  </a:t>
                      </a:r>
                      <a:r>
                        <a:rPr lang="en-GB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400 V Line for Bo </a:t>
                      </a:r>
                      <a:r>
                        <a:rPr lang="en-GB" sz="16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Ga</a:t>
                      </a:r>
                      <a:r>
                        <a:rPr lang="en-GB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Daw had been built  by self-help program.</a:t>
                      </a:r>
                      <a:endParaRPr lang="my-MM" sz="16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56EFCE-0C6D-47C0-B384-9D685C06C159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76200"/>
            <a:ext cx="9525000" cy="6671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685800" y="4724400"/>
            <a:ext cx="2895600" cy="2000548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fontAlgn="ctr"/>
            <a:r>
              <a:rPr lang="en-US" sz="2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Legend</a:t>
            </a:r>
          </a:p>
          <a:p>
            <a:pPr algn="ctr" fontAlgn="ctr"/>
            <a:endParaRPr lang="en-US" sz="2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fontAlgn="ctr"/>
            <a:r>
              <a:rPr lang="en-US" sz="16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         Existing 11 kV  Line</a:t>
            </a:r>
          </a:p>
          <a:p>
            <a:pPr fontAlgn="ctr"/>
            <a:endParaRPr lang="my-MM" sz="1600" b="1" dirty="0" smtClean="0">
              <a:latin typeface="Myanmar2" pitchFamily="34" charset="0"/>
              <a:cs typeface="Myanmar2" pitchFamily="34" charset="0"/>
            </a:endParaRPr>
          </a:p>
          <a:p>
            <a:pPr fontAlgn="ctr"/>
            <a:r>
              <a:rPr lang="en-US" sz="1600" b="1" dirty="0" smtClean="0">
                <a:latin typeface="Myanmar2" pitchFamily="34" charset="0"/>
                <a:cs typeface="Myanmar2" pitchFamily="34" charset="0"/>
              </a:rPr>
              <a:t>         </a:t>
            </a:r>
            <a:r>
              <a:rPr lang="en-US" sz="16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Extension 11/0.4 kV Substation</a:t>
            </a:r>
          </a:p>
          <a:p>
            <a:pPr fontAlgn="ctr"/>
            <a:endParaRPr lang="en-US" sz="16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fontAlgn="ctr"/>
            <a:endParaRPr lang="en-US" sz="2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5301697"/>
            <a:ext cx="304800" cy="315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" y="5835097"/>
            <a:ext cx="304800" cy="315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8"/>
          <p:cNvSpPr/>
          <p:nvPr/>
        </p:nvSpPr>
        <p:spPr>
          <a:xfrm>
            <a:off x="4572000" y="4114800"/>
            <a:ext cx="1524000" cy="73866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33/11 kV (5 MVA)</a:t>
            </a:r>
          </a:p>
          <a:p>
            <a:pPr algn="ctr" fontAlgn="ctr"/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Ala Substation </a:t>
            </a:r>
          </a:p>
          <a:p>
            <a:pPr algn="ctr" fontAlgn="ctr"/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(1.2 MW)</a:t>
            </a:r>
            <a:endParaRPr lang="en-US" sz="11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 rot="3808054">
            <a:off x="3237501" y="2778858"/>
            <a:ext cx="1676400" cy="43088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smtClean="0">
                <a:latin typeface="Myanmar2" pitchFamily="34" charset="0"/>
                <a:cs typeface="Myanmar2" pitchFamily="34" charset="0"/>
              </a:rPr>
              <a:t>Existing 11 kV  </a:t>
            </a:r>
            <a:r>
              <a:rPr lang="en-US" sz="1100" b="1" dirty="0" err="1" smtClean="0">
                <a:latin typeface="Myanmar2" pitchFamily="34" charset="0"/>
                <a:cs typeface="Myanmar2" pitchFamily="34" charset="0"/>
              </a:rPr>
              <a:t>Myotwin</a:t>
            </a:r>
            <a:r>
              <a:rPr lang="en-US" sz="1100" b="1" dirty="0" smtClean="0">
                <a:latin typeface="Myanmar2" pitchFamily="34" charset="0"/>
                <a:cs typeface="Myanmar2" pitchFamily="34" charset="0"/>
              </a:rPr>
              <a:t> feeder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648200" y="2738735"/>
            <a:ext cx="838200" cy="46166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Thatuthaekyaw</a:t>
            </a:r>
            <a:endParaRPr lang="my-MM" sz="9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algn="ctr" fontAlgn="ctr"/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Village</a:t>
            </a:r>
          </a:p>
          <a:p>
            <a:pPr algn="ctr" fontAlgn="ctr"/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kV(200kVA)</a:t>
            </a:r>
            <a:endParaRPr lang="en-US" sz="1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267200" y="1371600"/>
            <a:ext cx="609600" cy="58477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Tharyarzu</a:t>
            </a:r>
            <a:endParaRPr lang="my-MM" sz="9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algn="ctr" fontAlgn="ctr"/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Village</a:t>
            </a:r>
          </a:p>
          <a:p>
            <a:pPr algn="ctr" fontAlgn="ctr"/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(160kVA)</a:t>
            </a:r>
            <a:endParaRPr lang="en-US" sz="1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200400" y="1143000"/>
            <a:ext cx="685800" cy="58477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WeGyi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</a:t>
            </a:r>
          </a:p>
          <a:p>
            <a:pPr algn="ctr" fontAlgn="ctr"/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(315 </a:t>
            </a:r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1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286000" y="1905000"/>
            <a:ext cx="609600" cy="58477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Kyan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Gin Village</a:t>
            </a:r>
          </a:p>
          <a:p>
            <a:pPr algn="ctr" fontAlgn="ctr"/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</a:t>
            </a:r>
          </a:p>
          <a:p>
            <a:pPr algn="ctr" fontAlgn="ctr"/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(200 </a:t>
            </a:r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1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495800" y="990600"/>
            <a:ext cx="1143000" cy="33855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Zaung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Gyan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Gon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(100kVA)</a:t>
            </a:r>
            <a:endParaRPr lang="en-US" sz="1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486400" y="1295400"/>
            <a:ext cx="1143000" cy="33855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Cha </a:t>
            </a:r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Ya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Gon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(200kVA)</a:t>
            </a:r>
            <a:endParaRPr lang="en-US" sz="1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248400" y="3505200"/>
            <a:ext cx="1143000" cy="33855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Nga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Pyaw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Daw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(200kVA)</a:t>
            </a:r>
            <a:endParaRPr lang="en-US" sz="1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477000" y="3886201"/>
            <a:ext cx="1143000" cy="33855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Kyan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Gin Village</a:t>
            </a:r>
          </a:p>
          <a:p>
            <a:pPr algn="ctr" fontAlgn="ctr"/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(200 </a:t>
            </a:r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1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172200" y="6172200"/>
            <a:ext cx="990600" cy="33855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Zi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Byu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Dan Village</a:t>
            </a:r>
          </a:p>
          <a:p>
            <a:pPr algn="ctr" fontAlgn="ctr"/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(200 </a:t>
            </a:r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1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772400" y="6019800"/>
            <a:ext cx="990600" cy="33855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Bo </a:t>
            </a:r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Ga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Taw Village</a:t>
            </a:r>
          </a:p>
          <a:p>
            <a:pPr algn="ctr" fontAlgn="ctr"/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(160 </a:t>
            </a:r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1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696200" y="5410200"/>
            <a:ext cx="990600" cy="33855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Tha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Phan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Bin Village</a:t>
            </a:r>
          </a:p>
          <a:p>
            <a:pPr algn="ctr" fontAlgn="ctr"/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(100 </a:t>
            </a:r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1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0" y="54114"/>
            <a:ext cx="9906000" cy="76944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2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Location Map of Electrification Plan for Ala Township</a:t>
            </a:r>
          </a:p>
          <a:p>
            <a:pPr algn="ctr" fontAlgn="ctr"/>
            <a:r>
              <a:rPr lang="en-US" sz="2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(Within 2 miles from Existing 11 kV Distribution Line)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248400" y="4572000"/>
            <a:ext cx="1676400" cy="26161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smtClean="0">
                <a:latin typeface="Myanmar2" pitchFamily="34" charset="0"/>
                <a:cs typeface="Myanmar2" pitchFamily="34" charset="0"/>
              </a:rPr>
              <a:t>Existing 11 kV  </a:t>
            </a:r>
            <a:r>
              <a:rPr lang="en-US" sz="1100" b="1" dirty="0" err="1" smtClean="0">
                <a:latin typeface="Myanmar2" pitchFamily="34" charset="0"/>
                <a:cs typeface="Myanmar2" pitchFamily="34" charset="0"/>
              </a:rPr>
              <a:t>Ywathit</a:t>
            </a:r>
            <a:r>
              <a:rPr lang="en-US" sz="1100" b="1" dirty="0" smtClean="0">
                <a:latin typeface="Myanmar2" pitchFamily="34" charset="0"/>
                <a:cs typeface="Myanmar2" pitchFamily="34" charset="0"/>
              </a:rPr>
              <a:t> feeder</a:t>
            </a:r>
          </a:p>
        </p:txBody>
      </p:sp>
      <p:sp>
        <p:nvSpPr>
          <p:cNvPr id="26" name="Slide Number Placeholder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56EFCE-0C6D-47C0-B384-9D685C06C159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273197239"/>
              </p:ext>
            </p:extLst>
          </p:nvPr>
        </p:nvGraphicFramePr>
        <p:xfrm>
          <a:off x="152400" y="152401"/>
          <a:ext cx="9601200" cy="6434538"/>
        </p:xfrm>
        <a:graphic>
          <a:graphicData uri="http://schemas.openxmlformats.org/drawingml/2006/table">
            <a:tbl>
              <a:tblPr/>
              <a:tblGrid>
                <a:gridCol w="242530"/>
                <a:gridCol w="463012"/>
                <a:gridCol w="1124561"/>
                <a:gridCol w="374854"/>
                <a:gridCol w="374854"/>
                <a:gridCol w="429940"/>
                <a:gridCol w="372063"/>
                <a:gridCol w="510232"/>
                <a:gridCol w="382720"/>
                <a:gridCol w="485061"/>
                <a:gridCol w="374854"/>
                <a:gridCol w="362481"/>
                <a:gridCol w="281140"/>
                <a:gridCol w="468567"/>
                <a:gridCol w="562280"/>
                <a:gridCol w="468567"/>
                <a:gridCol w="374854"/>
                <a:gridCol w="655994"/>
                <a:gridCol w="636642"/>
                <a:gridCol w="655994"/>
              </a:tblGrid>
              <a:tr h="653137">
                <a:tc gridSpan="20">
                  <a:txBody>
                    <a:bodyPr/>
                    <a:lstStyle/>
                    <a:p>
                      <a:pPr algn="ctr" fontAlgn="ctr"/>
                      <a:r>
                        <a:rPr lang="en-US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Detailed Electrification Plan for </a:t>
                      </a:r>
                      <a:r>
                        <a:rPr lang="en-US" sz="2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Thar</a:t>
                      </a:r>
                      <a:r>
                        <a:rPr lang="en-US" sz="2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22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Wut</a:t>
                      </a:r>
                      <a:r>
                        <a:rPr lang="en-US" sz="2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22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Hti</a:t>
                      </a:r>
                      <a:r>
                        <a:rPr lang="en-US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Township</a:t>
                      </a:r>
                    </a:p>
                    <a:p>
                      <a:pPr algn="ctr" fontAlgn="ctr"/>
                      <a:r>
                        <a:rPr lang="en-US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(Within 2 miles from Existing</a:t>
                      </a:r>
                      <a:r>
                        <a:rPr lang="en-US" sz="2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11 kV Distribution Line)</a:t>
                      </a:r>
                      <a:endParaRPr lang="en-US" sz="22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46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6">
                  <a:txBody>
                    <a:bodyPr/>
                    <a:lstStyle/>
                    <a:p>
                      <a:pPr algn="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013">
                <a:tc rowSpan="4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</a:t>
                      </a:r>
                      <a:endParaRPr lang="my-MM" sz="13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Town</a:t>
                      </a:r>
                    </a:p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ship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Name of Village</a:t>
                      </a:r>
                    </a:p>
                    <a:p>
                      <a:pPr algn="ctr" fontAlgn="ctr"/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To be Electrified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 of House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House</a:t>
                      </a:r>
                    </a:p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hold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Popu</a:t>
                      </a:r>
                      <a:endParaRPr lang="en-US" sz="13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Lation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 be constructed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Estimated</a:t>
                      </a:r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cost </a:t>
                      </a:r>
                    </a:p>
                    <a:p>
                      <a:pPr algn="ctr" fontAlgn="ctr"/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(Mil </a:t>
                      </a:r>
                      <a:r>
                        <a:rPr lang="en-US" sz="13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Kyates</a:t>
                      </a:r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)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Task</a:t>
                      </a:r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by </a:t>
                      </a:r>
                      <a:r>
                        <a:rPr lang="en-US" sz="13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Naypyitaw</a:t>
                      </a:r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Council Area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03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5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Cost for 11 kV Line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6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3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+mn-ea"/>
                          <a:cs typeface="Myanmar2" pitchFamily="34" charset="0"/>
                        </a:rPr>
                        <a:t>11/0.4 kV Transformer</a:t>
                      </a:r>
                      <a:endParaRPr lang="my-MM" sz="1300" b="1" i="0" u="none" strike="noStrike" kern="1200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ea typeface="+mn-ea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781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 vMerge="1">
                  <a:txBody>
                    <a:bodyPr/>
                    <a:lstStyle/>
                    <a:p>
                      <a:pPr algn="ctr" fontAlgn="ctr"/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 vMerge="1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my-MM" sz="1300" b="1" i="0" u="none" strike="noStrike" kern="1200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ea typeface="+mn-ea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my-MM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ea typeface="+mn-ea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400 V Lines</a:t>
                      </a:r>
                    </a:p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(Miles)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Estimated Cost</a:t>
                      </a:r>
                      <a:r>
                        <a:rPr lang="my-MM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/>
                      </a:r>
                      <a:br>
                        <a:rPr lang="my-MM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r>
                        <a:rPr lang="my-MM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</a:t>
                      </a: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Mil</a:t>
                      </a:r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3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Kyats</a:t>
                      </a:r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)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8312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mile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Mater-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ial</a:t>
                      </a: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Cost</a:t>
                      </a:r>
                      <a:endParaRPr lang="my-MM" sz="13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Transport Cost</a:t>
                      </a:r>
                      <a:endParaRPr lang="my-MM" sz="13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Construction Cost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kVA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Mater-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ial</a:t>
                      </a: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Cost</a:t>
                      </a:r>
                      <a:endParaRPr lang="my-MM" sz="13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Transp</a:t>
                      </a: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-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ort Cost</a:t>
                      </a:r>
                      <a:endParaRPr lang="my-MM" sz="13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Constr</a:t>
                      </a:r>
                      <a:endParaRPr lang="en-US" sz="13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uction</a:t>
                      </a: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Cost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3438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Thar</a:t>
                      </a:r>
                      <a:r>
                        <a:rPr lang="en-US" sz="13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3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Wut</a:t>
                      </a:r>
                      <a:r>
                        <a:rPr lang="en-US" sz="13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3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Hti</a:t>
                      </a:r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Pan Tin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298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301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1299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66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400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39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55.5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4346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y-MM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Intaw</a:t>
                      </a:r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Thar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93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500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66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83.5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18.5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7825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y-MM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Hna</a:t>
                      </a:r>
                      <a:r>
                        <a:rPr lang="en-GB" sz="13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Saung</a:t>
                      </a:r>
                      <a:endParaRPr lang="en-GB" sz="1300" b="0" i="0" u="none" strike="noStrike" baseline="0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  <a:p>
                      <a:pPr algn="l" fontAlgn="ctr"/>
                      <a:r>
                        <a:rPr lang="en-GB" sz="13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Myaing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417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3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yanmar2" pitchFamily="34" charset="0"/>
                          <a:ea typeface="+mn-ea"/>
                          <a:cs typeface="Myanmar2" pitchFamily="34" charset="0"/>
                        </a:rPr>
                        <a:t>54</a:t>
                      </a:r>
                      <a:endParaRPr kumimoji="0" lang="my-MM" sz="1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Myanmar2" pitchFamily="34" charset="0"/>
                        <a:ea typeface="+mn-ea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66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83.5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37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4346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y-MM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Nyaung</a:t>
                      </a:r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Bin</a:t>
                      </a:r>
                      <a:r>
                        <a:rPr lang="en-GB" sz="13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Thar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99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515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66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83.5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18.5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4346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y-MM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Inbin</a:t>
                      </a:r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Taesu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140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27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33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50.5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18.5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293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y-MM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Htein</a:t>
                      </a:r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Inn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264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786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27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33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200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52.5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18.5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0462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y-MM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Pauk</a:t>
                      </a:r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Myaing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335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197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1859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40.5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49.5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200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69.0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18.5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3131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y-MM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my-MM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‌</a:t>
                      </a:r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Pyaung</a:t>
                      </a:r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Gaung</a:t>
                      </a:r>
                      <a:r>
                        <a:rPr lang="en-GB" sz="13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Kalay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152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951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27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33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200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52.5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0.6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22.2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4346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y-MM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Thapyay</a:t>
                      </a:r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Gone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1073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40.5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49.5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200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67.0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37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4346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y-MM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Nyaung</a:t>
                      </a:r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Pin </a:t>
                      </a:r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aing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53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53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319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27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33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50.5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14.8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4346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y-MM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Kyo</a:t>
                      </a:r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Pin </a:t>
                      </a:r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Thar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108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108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486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27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33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50.5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14.8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4346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y-MM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Mya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47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185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32.4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2.4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4.8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39.6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15</a:t>
                      </a:r>
                      <a:endParaRPr lang="my-MM" sz="1300" b="0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57.1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14.8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57200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1647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1509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8530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17.2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464.4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34.4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68.8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567.6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1900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13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207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13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19.5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239.5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807.1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7.8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288.6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56EFCE-0C6D-47C0-B384-9D685C06C159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" y="71438"/>
            <a:ext cx="9658350" cy="671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0" y="54114"/>
            <a:ext cx="9906000" cy="76944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2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Location Map of Electrification Plan for </a:t>
            </a:r>
            <a:r>
              <a:rPr lang="en-US" sz="2200" b="1" dirty="0" err="1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Thar</a:t>
            </a:r>
            <a:r>
              <a:rPr lang="en-US" sz="2200" b="1" dirty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2200" b="1" dirty="0" err="1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Wut</a:t>
            </a:r>
            <a:r>
              <a:rPr lang="en-US" sz="2200" b="1" dirty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2200" b="1" dirty="0" err="1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Hti</a:t>
            </a:r>
            <a:r>
              <a:rPr lang="en-US" sz="2200" b="1" dirty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2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Township</a:t>
            </a:r>
          </a:p>
          <a:p>
            <a:pPr algn="ctr" fontAlgn="ctr"/>
            <a:r>
              <a:rPr lang="en-US" sz="2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(Within 2 miles from Existing 11 kV Distribution Line)</a:t>
            </a:r>
          </a:p>
        </p:txBody>
      </p:sp>
      <p:sp>
        <p:nvSpPr>
          <p:cNvPr id="7" name="Rectangle 6"/>
          <p:cNvSpPr/>
          <p:nvPr/>
        </p:nvSpPr>
        <p:spPr>
          <a:xfrm>
            <a:off x="152400" y="4267200"/>
            <a:ext cx="2895600" cy="2492990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fontAlgn="ctr"/>
            <a:r>
              <a:rPr lang="en-US" sz="2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Legend</a:t>
            </a:r>
          </a:p>
          <a:p>
            <a:pPr algn="ctr" fontAlgn="ctr"/>
            <a:endParaRPr lang="en-US" sz="2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fontAlgn="ctr"/>
            <a:r>
              <a:rPr lang="en-US" sz="16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         Existing 11 kV  Line</a:t>
            </a:r>
          </a:p>
          <a:p>
            <a:pPr fontAlgn="ctr"/>
            <a:endParaRPr lang="my-MM" sz="1600" b="1" dirty="0" smtClean="0">
              <a:latin typeface="Myanmar2" pitchFamily="34" charset="0"/>
              <a:cs typeface="Myanmar2" pitchFamily="34" charset="0"/>
            </a:endParaRPr>
          </a:p>
          <a:p>
            <a:pPr fontAlgn="ctr"/>
            <a:r>
              <a:rPr lang="en-US" sz="1600" b="1" dirty="0" smtClean="0">
                <a:latin typeface="Myanmar2" pitchFamily="34" charset="0"/>
                <a:cs typeface="Myanmar2" pitchFamily="34" charset="0"/>
              </a:rPr>
              <a:t>         </a:t>
            </a:r>
            <a:r>
              <a:rPr lang="en-US" sz="16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Extension 11/0.4 kV Substation</a:t>
            </a:r>
          </a:p>
          <a:p>
            <a:pPr fontAlgn="ctr"/>
            <a:endParaRPr lang="en-US" sz="16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fontAlgn="ctr"/>
            <a:endParaRPr lang="en-US" sz="16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fontAlgn="ctr"/>
            <a:endParaRPr lang="en-US" sz="16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fontAlgn="ctr"/>
            <a:endParaRPr lang="en-US" sz="2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4844497"/>
            <a:ext cx="304800" cy="315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5377897"/>
            <a:ext cx="304800" cy="315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9"/>
          <p:cNvSpPr/>
          <p:nvPr/>
        </p:nvSpPr>
        <p:spPr>
          <a:xfrm>
            <a:off x="2514600" y="2667000"/>
            <a:ext cx="1143000" cy="50783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9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Pyaung</a:t>
            </a:r>
            <a:r>
              <a:rPr lang="en-US" sz="9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9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Gaung</a:t>
            </a:r>
            <a:r>
              <a:rPr lang="en-US" sz="9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Lay Village</a:t>
            </a:r>
          </a:p>
          <a:p>
            <a:pPr algn="ctr" fontAlgn="ctr"/>
            <a:r>
              <a:rPr lang="en-US" sz="9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(100kVA)</a:t>
            </a:r>
            <a:endParaRPr lang="en-US" sz="105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038600" y="4900136"/>
            <a:ext cx="1524000" cy="73866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33/11 kV (5 MVA)</a:t>
            </a:r>
          </a:p>
          <a:p>
            <a:pPr algn="ctr" fontAlgn="ctr"/>
            <a:r>
              <a:rPr lang="en-US" sz="14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Tharwadi</a:t>
            </a:r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Substation </a:t>
            </a:r>
          </a:p>
          <a:p>
            <a:pPr algn="ctr" fontAlgn="ctr"/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(1.5 MW)</a:t>
            </a:r>
            <a:endParaRPr lang="en-US" sz="11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143000" y="3581400"/>
            <a:ext cx="1143000" cy="369332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9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Tha</a:t>
            </a:r>
            <a:r>
              <a:rPr lang="en-US" sz="9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9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Pyae</a:t>
            </a:r>
            <a:r>
              <a:rPr lang="en-US" sz="9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9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KoneVillage</a:t>
            </a:r>
            <a:endParaRPr lang="en-US" sz="9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algn="ctr" fontAlgn="ctr"/>
            <a:r>
              <a:rPr lang="en-US" sz="9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(200kVA)</a:t>
            </a:r>
            <a:endParaRPr lang="en-US" sz="105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124200" y="3941802"/>
            <a:ext cx="1143000" cy="553998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0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Nyaung</a:t>
            </a:r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Pin </a:t>
            </a:r>
            <a:r>
              <a:rPr lang="en-US" sz="10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Thar</a:t>
            </a:r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(100kVA)</a:t>
            </a:r>
            <a:endParaRPr lang="en-US" sz="11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477000" y="5770602"/>
            <a:ext cx="1143000" cy="553998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0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Hna</a:t>
            </a:r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0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Saung</a:t>
            </a:r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0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MyaingVillage</a:t>
            </a:r>
            <a:endParaRPr lang="en-US" sz="1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algn="ctr" fontAlgn="ctr"/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(200kVA)v</a:t>
            </a:r>
            <a:endParaRPr lang="en-US" sz="11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334000" y="6324600"/>
            <a:ext cx="1143000" cy="40011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0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Inbin</a:t>
            </a:r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0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Taesu</a:t>
            </a:r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(100kVA)</a:t>
            </a:r>
            <a:endParaRPr lang="en-US" sz="11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696200" y="6324600"/>
            <a:ext cx="1143000" cy="553998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0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Nyaung</a:t>
            </a:r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Bin </a:t>
            </a:r>
            <a:r>
              <a:rPr lang="en-US" sz="10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Aing</a:t>
            </a:r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(100kVA)</a:t>
            </a:r>
            <a:endParaRPr lang="en-US" sz="11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686800" y="5410200"/>
            <a:ext cx="1143000" cy="40011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0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Kyo</a:t>
            </a:r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Pin </a:t>
            </a:r>
            <a:r>
              <a:rPr lang="en-US" sz="10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Thar</a:t>
            </a:r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(200 </a:t>
            </a:r>
            <a:r>
              <a:rPr lang="en-US" sz="10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11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620000" y="5638800"/>
            <a:ext cx="1066800" cy="553998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0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Pauk</a:t>
            </a:r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0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Myaing</a:t>
            </a:r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(200 </a:t>
            </a:r>
            <a:r>
              <a:rPr lang="en-US" sz="10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11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239000" y="4114800"/>
            <a:ext cx="1066800" cy="40011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Si </a:t>
            </a:r>
            <a:r>
              <a:rPr lang="en-US" sz="10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sonegonVillage</a:t>
            </a:r>
            <a:endParaRPr lang="en-US" sz="1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algn="ctr" fontAlgn="ctr"/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(200 </a:t>
            </a:r>
            <a:r>
              <a:rPr lang="en-US" sz="10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11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343400" y="3962400"/>
            <a:ext cx="838200" cy="70788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0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Yathaetaung</a:t>
            </a:r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</a:t>
            </a:r>
          </a:p>
          <a:p>
            <a:pPr algn="ctr" fontAlgn="ctr"/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(100 </a:t>
            </a:r>
            <a:r>
              <a:rPr lang="en-US" sz="10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11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019800" y="5029200"/>
            <a:ext cx="762000" cy="553998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0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yaekyaw</a:t>
            </a:r>
            <a:endParaRPr lang="en-US" sz="1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algn="ctr" fontAlgn="ctr"/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</a:t>
            </a:r>
          </a:p>
          <a:p>
            <a:pPr algn="ctr" fontAlgn="ctr"/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(100 </a:t>
            </a:r>
            <a:r>
              <a:rPr lang="en-US" sz="10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11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162800" y="2286000"/>
            <a:ext cx="838200" cy="70788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0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Myaung</a:t>
            </a:r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0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Mya</a:t>
            </a:r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 </a:t>
            </a:r>
          </a:p>
          <a:p>
            <a:pPr algn="ctr" fontAlgn="ctr"/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(100 </a:t>
            </a:r>
            <a:r>
              <a:rPr lang="en-US" sz="10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11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895600" y="1600200"/>
            <a:ext cx="914400" cy="553998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Pan Tin Village</a:t>
            </a:r>
          </a:p>
          <a:p>
            <a:pPr algn="ctr" fontAlgn="ctr"/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 </a:t>
            </a:r>
          </a:p>
          <a:p>
            <a:pPr algn="ctr" fontAlgn="ctr"/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(200 </a:t>
            </a:r>
            <a:r>
              <a:rPr lang="en-US" sz="10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11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4114800" y="914400"/>
            <a:ext cx="685800" cy="70788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0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Htain</a:t>
            </a:r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Inn Village</a:t>
            </a:r>
          </a:p>
          <a:p>
            <a:pPr algn="ctr" fontAlgn="ctr"/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 </a:t>
            </a:r>
          </a:p>
          <a:p>
            <a:pPr algn="ctr" fontAlgn="ctr"/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(200 </a:t>
            </a:r>
            <a:r>
              <a:rPr lang="en-US" sz="10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11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791200" y="2667000"/>
            <a:ext cx="914400" cy="553998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0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Kyar</a:t>
            </a:r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Inn Village</a:t>
            </a:r>
          </a:p>
          <a:p>
            <a:pPr algn="ctr" fontAlgn="ctr"/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 </a:t>
            </a:r>
          </a:p>
          <a:p>
            <a:pPr algn="ctr" fontAlgn="ctr"/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(200 </a:t>
            </a:r>
            <a:r>
              <a:rPr lang="en-US" sz="10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11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657600" y="2743200"/>
            <a:ext cx="990600" cy="553998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0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Sipinthar</a:t>
            </a:r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 </a:t>
            </a:r>
          </a:p>
          <a:p>
            <a:pPr algn="ctr" fontAlgn="ctr"/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(100 </a:t>
            </a:r>
            <a:r>
              <a:rPr lang="en-US" sz="10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11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096000" y="1371600"/>
            <a:ext cx="914400" cy="553998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0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Pyanchi</a:t>
            </a:r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 </a:t>
            </a:r>
          </a:p>
          <a:p>
            <a:pPr algn="ctr" fontAlgn="ctr"/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(200 </a:t>
            </a:r>
            <a:r>
              <a:rPr lang="en-US" sz="10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11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3124200" y="6248400"/>
            <a:ext cx="1143000" cy="369332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9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Intawthar</a:t>
            </a:r>
            <a:r>
              <a:rPr lang="en-US" sz="9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9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(100kVA)</a:t>
            </a:r>
            <a:endParaRPr lang="en-US" sz="105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 rot="16933202">
            <a:off x="4473422" y="2896275"/>
            <a:ext cx="1927659" cy="26161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smtClean="0">
                <a:latin typeface="Myanmar2" pitchFamily="34" charset="0"/>
                <a:cs typeface="Myanmar2" pitchFamily="34" charset="0"/>
              </a:rPr>
              <a:t>Existing 11 kV  </a:t>
            </a:r>
            <a:r>
              <a:rPr lang="en-US" sz="1100" b="1" dirty="0" err="1" smtClean="0">
                <a:latin typeface="Myanmar2" pitchFamily="34" charset="0"/>
                <a:cs typeface="Myanmar2" pitchFamily="34" charset="0"/>
              </a:rPr>
              <a:t>Myotwin</a:t>
            </a:r>
            <a:r>
              <a:rPr lang="en-US" sz="1100" b="1" dirty="0" smtClean="0">
                <a:latin typeface="Myanmar2" pitchFamily="34" charset="0"/>
                <a:cs typeface="Myanmar2" pitchFamily="34" charset="0"/>
              </a:rPr>
              <a:t> feeder</a:t>
            </a:r>
          </a:p>
        </p:txBody>
      </p:sp>
      <p:sp>
        <p:nvSpPr>
          <p:cNvPr id="30" name="Rectangle 29"/>
          <p:cNvSpPr/>
          <p:nvPr/>
        </p:nvSpPr>
        <p:spPr>
          <a:xfrm rot="21324690">
            <a:off x="5456365" y="4496287"/>
            <a:ext cx="1927659" cy="26161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smtClean="0">
                <a:latin typeface="Myanmar2" pitchFamily="34" charset="0"/>
                <a:cs typeface="Myanmar2" pitchFamily="34" charset="0"/>
              </a:rPr>
              <a:t>Existing 11 kV  </a:t>
            </a:r>
            <a:r>
              <a:rPr lang="en-US" sz="1100" b="1" dirty="0" err="1" smtClean="0">
                <a:latin typeface="Myanmar2" pitchFamily="34" charset="0"/>
                <a:cs typeface="Myanmar2" pitchFamily="34" charset="0"/>
              </a:rPr>
              <a:t>Myotwin</a:t>
            </a:r>
            <a:r>
              <a:rPr lang="en-US" sz="1100" b="1" dirty="0" smtClean="0">
                <a:latin typeface="Myanmar2" pitchFamily="34" charset="0"/>
                <a:cs typeface="Myanmar2" pitchFamily="34" charset="0"/>
              </a:rPr>
              <a:t> feeder</a:t>
            </a:r>
          </a:p>
        </p:txBody>
      </p:sp>
      <p:sp>
        <p:nvSpPr>
          <p:cNvPr id="32" name="Slide Number Placeholder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56EFCE-0C6D-47C0-B384-9D685C06C159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161595026"/>
              </p:ext>
            </p:extLst>
          </p:nvPr>
        </p:nvGraphicFramePr>
        <p:xfrm>
          <a:off x="152403" y="152400"/>
          <a:ext cx="9619512" cy="4580510"/>
        </p:xfrm>
        <a:graphic>
          <a:graphicData uri="http://schemas.openxmlformats.org/drawingml/2006/table">
            <a:tbl>
              <a:tblPr/>
              <a:tblGrid>
                <a:gridCol w="232287"/>
                <a:gridCol w="822960"/>
                <a:gridCol w="928246"/>
                <a:gridCol w="469715"/>
                <a:gridCol w="424981"/>
                <a:gridCol w="469715"/>
                <a:gridCol w="343898"/>
                <a:gridCol w="413797"/>
                <a:gridCol w="450380"/>
                <a:gridCol w="480899"/>
                <a:gridCol w="457200"/>
                <a:gridCol w="365760"/>
                <a:gridCol w="274320"/>
                <a:gridCol w="471350"/>
                <a:gridCol w="444551"/>
                <a:gridCol w="514451"/>
                <a:gridCol w="428995"/>
                <a:gridCol w="552373"/>
                <a:gridCol w="536817"/>
                <a:gridCol w="536817"/>
              </a:tblGrid>
              <a:tr h="1143000">
                <a:tc gridSpan="20">
                  <a:txBody>
                    <a:bodyPr/>
                    <a:lstStyle/>
                    <a:p>
                      <a:pPr algn="ctr" fontAlgn="ctr"/>
                      <a:r>
                        <a:rPr lang="en-US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Detailed Electrification Plan for </a:t>
                      </a:r>
                      <a:r>
                        <a:rPr lang="en-US" sz="2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Oattara</a:t>
                      </a:r>
                      <a:r>
                        <a:rPr lang="en-US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2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Thiri</a:t>
                      </a:r>
                      <a:r>
                        <a:rPr lang="en-US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Township</a:t>
                      </a:r>
                    </a:p>
                    <a:p>
                      <a:pPr algn="ctr" fontAlgn="ctr"/>
                      <a:r>
                        <a:rPr lang="en-US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(Within 2 miles from Existing</a:t>
                      </a:r>
                      <a:r>
                        <a:rPr lang="en-US" sz="2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11 kV Distribution Line)</a:t>
                      </a:r>
                      <a:endParaRPr lang="en-US" sz="22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2449"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r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640">
                <a:tc rowSpan="3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</a:t>
                      </a:r>
                      <a:endParaRPr lang="my-MM" sz="14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Town</a:t>
                      </a:r>
                    </a:p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ship</a:t>
                      </a:r>
                      <a:endParaRPr lang="my-MM" sz="14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Name of Village</a:t>
                      </a:r>
                    </a:p>
                    <a:p>
                      <a:pPr algn="ctr" fontAlgn="ctr"/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To be Electrified</a:t>
                      </a:r>
                      <a:endParaRPr lang="my-MM" sz="14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 of House</a:t>
                      </a:r>
                      <a:endParaRPr lang="my-MM" sz="14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House</a:t>
                      </a:r>
                    </a:p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hold</a:t>
                      </a:r>
                      <a:endParaRPr lang="my-MM" sz="14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Popu</a:t>
                      </a:r>
                      <a:endParaRPr lang="en-US" sz="14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  <a:p>
                      <a:pPr algn="ctr" fontAlgn="ctr"/>
                      <a:r>
                        <a:rPr lang="en-US" sz="1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Lation</a:t>
                      </a:r>
                      <a:endParaRPr lang="my-MM" sz="14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 be constructed</a:t>
                      </a:r>
                      <a:endParaRPr lang="my-MM" sz="14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Estimated</a:t>
                      </a:r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cost </a:t>
                      </a:r>
                    </a:p>
                    <a:p>
                      <a:pPr algn="ctr" fontAlgn="ctr"/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(Mil </a:t>
                      </a:r>
                      <a:r>
                        <a:rPr lang="en-US" sz="14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Kyates</a:t>
                      </a:r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)</a:t>
                      </a:r>
                      <a:r>
                        <a:rPr lang="my-MM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/>
                      </a:r>
                      <a:br>
                        <a:rPr lang="my-MM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endParaRPr lang="my-MM" sz="14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Task</a:t>
                      </a:r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by </a:t>
                      </a:r>
                      <a:r>
                        <a:rPr lang="en-US" sz="14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Naypyitaw</a:t>
                      </a:r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Council Area</a:t>
                      </a:r>
                      <a:endParaRPr lang="my-MM" sz="14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400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Cost for 11 kV Line</a:t>
                      </a:r>
                      <a:endParaRPr lang="my-MM" sz="14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+mn-ea"/>
                          <a:cs typeface="Myanmar2" pitchFamily="34" charset="0"/>
                        </a:rPr>
                        <a:t>11/0.4 kV Transformer</a:t>
                      </a:r>
                      <a:endParaRPr lang="my-MM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ea typeface="+mn-ea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my-MM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ea typeface="+mn-ea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400 V Lines</a:t>
                      </a:r>
                    </a:p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(Miles)</a:t>
                      </a:r>
                      <a:endParaRPr lang="my-MM" sz="14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Estimated Cost</a:t>
                      </a:r>
                      <a:r>
                        <a:rPr lang="my-MM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/>
                      </a:r>
                      <a:br>
                        <a:rPr lang="my-MM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r>
                        <a:rPr lang="my-MM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Mil</a:t>
                      </a:r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4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Kyats</a:t>
                      </a:r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)</a:t>
                      </a:r>
                      <a:endParaRPr lang="my-MM" sz="14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</a:tr>
              <a:tr h="7315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Mile</a:t>
                      </a:r>
                      <a:endParaRPr lang="my-MM" sz="14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Material Cost</a:t>
                      </a:r>
                      <a:endParaRPr lang="my-MM" sz="14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Transport Cost</a:t>
                      </a:r>
                      <a:endParaRPr lang="my-MM" sz="14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Construction Cost</a:t>
                      </a:r>
                      <a:endParaRPr lang="my-MM" sz="14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  <a:endParaRPr lang="my-MM" sz="14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KVA</a:t>
                      </a:r>
                      <a:endParaRPr lang="my-MM" sz="14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</a:t>
                      </a:r>
                      <a:endParaRPr lang="my-MM" sz="14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Material Cost</a:t>
                      </a:r>
                      <a:endParaRPr lang="my-MM" sz="14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Transport Cost</a:t>
                      </a:r>
                      <a:endParaRPr lang="my-MM" sz="14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Construction Cost</a:t>
                      </a:r>
                      <a:endParaRPr lang="my-MM" sz="14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  <a:endParaRPr lang="my-MM" sz="14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400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Oattara</a:t>
                      </a: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Thiri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Mi</a:t>
                      </a: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Laung</a:t>
                      </a: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Gone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115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118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511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0.7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18.9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1.4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2.8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23.1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100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15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17.5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40.6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0.5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18.5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602870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115</a:t>
                      </a:r>
                      <a:endParaRPr lang="my-MM" sz="14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118</a:t>
                      </a:r>
                      <a:endParaRPr lang="my-MM" sz="14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511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0.7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18.9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1.4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2.8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23.1</a:t>
                      </a:r>
                      <a:endParaRPr lang="my-MM" sz="14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100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15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17.5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40.6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0.5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18.5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56EFCE-0C6D-47C0-B384-9D685C06C159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0"/>
            <a:ext cx="9139237" cy="6786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0" y="54114"/>
            <a:ext cx="9906000" cy="76944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2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Location Map of Electrification Plan for </a:t>
            </a:r>
            <a:r>
              <a:rPr lang="en-US" sz="22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Otrathiri</a:t>
            </a:r>
            <a:r>
              <a:rPr lang="en-US" sz="2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Township</a:t>
            </a:r>
          </a:p>
          <a:p>
            <a:pPr algn="ctr" fontAlgn="ctr"/>
            <a:r>
              <a:rPr lang="en-US" sz="2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(Within 2 miles from Existing 11 kV Distribution Line)</a:t>
            </a:r>
          </a:p>
        </p:txBody>
      </p:sp>
      <p:sp>
        <p:nvSpPr>
          <p:cNvPr id="9" name="Rectangle 8"/>
          <p:cNvSpPr/>
          <p:nvPr/>
        </p:nvSpPr>
        <p:spPr>
          <a:xfrm>
            <a:off x="6629400" y="4267200"/>
            <a:ext cx="2895600" cy="2492990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fontAlgn="ctr"/>
            <a:r>
              <a:rPr lang="en-US" sz="2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Legend</a:t>
            </a:r>
          </a:p>
          <a:p>
            <a:pPr algn="ctr" fontAlgn="ctr"/>
            <a:endParaRPr lang="en-US" sz="2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fontAlgn="ctr"/>
            <a:r>
              <a:rPr lang="en-US" sz="16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         Existing 11 kV  Line</a:t>
            </a:r>
          </a:p>
          <a:p>
            <a:pPr fontAlgn="ctr"/>
            <a:endParaRPr lang="my-MM" sz="1600" b="1" dirty="0" smtClean="0">
              <a:latin typeface="Myanmar2" pitchFamily="34" charset="0"/>
              <a:cs typeface="Myanmar2" pitchFamily="34" charset="0"/>
            </a:endParaRPr>
          </a:p>
          <a:p>
            <a:pPr fontAlgn="ctr"/>
            <a:r>
              <a:rPr lang="en-US" sz="1600" b="1" dirty="0" smtClean="0">
                <a:latin typeface="Myanmar2" pitchFamily="34" charset="0"/>
                <a:cs typeface="Myanmar2" pitchFamily="34" charset="0"/>
              </a:rPr>
              <a:t>         </a:t>
            </a:r>
            <a:r>
              <a:rPr lang="en-US" sz="16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Extension 11/0.4 kV Substation</a:t>
            </a:r>
          </a:p>
          <a:p>
            <a:pPr fontAlgn="ctr"/>
            <a:endParaRPr lang="en-US" sz="16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fontAlgn="ctr"/>
            <a:endParaRPr lang="en-US" sz="16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fontAlgn="ctr"/>
            <a:endParaRPr lang="en-US" sz="16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fontAlgn="ctr"/>
            <a:endParaRPr lang="en-US" sz="2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5600" y="4844497"/>
            <a:ext cx="304800" cy="315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5600" y="5377897"/>
            <a:ext cx="304800" cy="315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Rectangle 11"/>
          <p:cNvSpPr/>
          <p:nvPr/>
        </p:nvSpPr>
        <p:spPr>
          <a:xfrm>
            <a:off x="1219200" y="4495800"/>
            <a:ext cx="1524000" cy="73866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33/11 kV (10 MVA)</a:t>
            </a:r>
          </a:p>
          <a:p>
            <a:pPr algn="ctr" fontAlgn="ctr"/>
            <a:r>
              <a:rPr lang="en-US" sz="14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Tharwadi</a:t>
            </a:r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Substation </a:t>
            </a:r>
          </a:p>
          <a:p>
            <a:pPr algn="ctr" fontAlgn="ctr"/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(1.8 MW)</a:t>
            </a:r>
            <a:endParaRPr lang="en-US" sz="11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924800" y="1371600"/>
            <a:ext cx="1371600" cy="369332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9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Mee</a:t>
            </a:r>
            <a:r>
              <a:rPr lang="en-US" sz="9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9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Laung</a:t>
            </a:r>
            <a:r>
              <a:rPr lang="en-US" sz="9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9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KoneVillage</a:t>
            </a:r>
            <a:endParaRPr lang="en-US" sz="9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algn="ctr" fontAlgn="ctr"/>
            <a:r>
              <a:rPr lang="en-US" sz="9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(200kVA)</a:t>
            </a:r>
            <a:endParaRPr lang="en-US" sz="105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086600" y="2514600"/>
            <a:ext cx="1371600" cy="369332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9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Aung</a:t>
            </a:r>
            <a:r>
              <a:rPr lang="en-US" sz="9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Cha </a:t>
            </a:r>
            <a:r>
              <a:rPr lang="en-US" sz="9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Tha</a:t>
            </a:r>
            <a:r>
              <a:rPr lang="en-US" sz="9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9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(160kVA)</a:t>
            </a:r>
            <a:endParaRPr lang="en-US" sz="105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 rot="909543">
            <a:off x="4567125" y="3641940"/>
            <a:ext cx="2246213" cy="26161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smtClean="0">
                <a:latin typeface="Myanmar2" pitchFamily="34" charset="0"/>
                <a:cs typeface="Myanmar2" pitchFamily="34" charset="0"/>
              </a:rPr>
              <a:t>Existing 11 kV  (4+5+shwenathar feeder</a:t>
            </a:r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56EFCE-0C6D-47C0-B384-9D685C06C159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63761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706009992"/>
              </p:ext>
            </p:extLst>
          </p:nvPr>
        </p:nvGraphicFramePr>
        <p:xfrm>
          <a:off x="152400" y="152400"/>
          <a:ext cx="9636107" cy="6182948"/>
        </p:xfrm>
        <a:graphic>
          <a:graphicData uri="http://schemas.openxmlformats.org/drawingml/2006/table">
            <a:tbl>
              <a:tblPr/>
              <a:tblGrid>
                <a:gridCol w="274320"/>
                <a:gridCol w="731520"/>
                <a:gridCol w="742631"/>
                <a:gridCol w="487351"/>
                <a:gridCol w="440936"/>
                <a:gridCol w="487351"/>
                <a:gridCol w="356810"/>
                <a:gridCol w="429334"/>
                <a:gridCol w="376318"/>
                <a:gridCol w="76222"/>
                <a:gridCol w="475747"/>
                <a:gridCol w="478649"/>
                <a:gridCol w="365760"/>
                <a:gridCol w="274320"/>
                <a:gridCol w="464144"/>
                <a:gridCol w="461243"/>
                <a:gridCol w="487351"/>
                <a:gridCol w="365760"/>
                <a:gridCol w="640080"/>
                <a:gridCol w="580180"/>
                <a:gridCol w="640080"/>
              </a:tblGrid>
              <a:tr h="907815">
                <a:tc gridSpan="21">
                  <a:txBody>
                    <a:bodyPr/>
                    <a:lstStyle/>
                    <a:p>
                      <a:pPr algn="ctr" fontAlgn="ctr"/>
                      <a:r>
                        <a:rPr lang="en-US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Detailed Electrification Plan for </a:t>
                      </a:r>
                      <a:r>
                        <a:rPr lang="en-US" sz="2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Pobba</a:t>
                      </a:r>
                      <a:r>
                        <a:rPr lang="en-US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2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Thiri</a:t>
                      </a:r>
                      <a:r>
                        <a:rPr lang="en-US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Township</a:t>
                      </a:r>
                    </a:p>
                    <a:p>
                      <a:pPr algn="ctr" fontAlgn="ctr"/>
                      <a:r>
                        <a:rPr lang="en-US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(Within 2 miles from Existing</a:t>
                      </a:r>
                      <a:r>
                        <a:rPr lang="en-US" sz="2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11 kV Distribution Line)</a:t>
                      </a:r>
                      <a:endParaRPr lang="en-US" sz="22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1396"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r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4776">
                <a:tc rowSpan="3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</a:t>
                      </a:r>
                      <a:endParaRPr lang="my-MM" sz="13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Town</a:t>
                      </a:r>
                    </a:p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ship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Name of Village</a:t>
                      </a:r>
                    </a:p>
                    <a:p>
                      <a:pPr algn="ctr" fontAlgn="ctr"/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To be Electrified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 of House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House</a:t>
                      </a:r>
                    </a:p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hold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Popu</a:t>
                      </a:r>
                      <a:endParaRPr lang="en-US" sz="13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Lation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 be constructed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Estimated</a:t>
                      </a:r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cost </a:t>
                      </a:r>
                    </a:p>
                    <a:p>
                      <a:pPr algn="ctr" fontAlgn="ctr"/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(Mil </a:t>
                      </a:r>
                      <a:r>
                        <a:rPr lang="en-US" sz="13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Kyates</a:t>
                      </a:r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)</a:t>
                      </a:r>
                      <a:r>
                        <a:rPr lang="my-MM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/>
                      </a:r>
                      <a:br>
                        <a:rPr lang="my-MM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Task</a:t>
                      </a:r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by </a:t>
                      </a:r>
                      <a:r>
                        <a:rPr lang="en-US" sz="13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Naypyitaw</a:t>
                      </a:r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Council Area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08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Cost for 11 kV Line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3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+mn-ea"/>
                          <a:cs typeface="Myanmar2" pitchFamily="34" charset="0"/>
                        </a:rPr>
                        <a:t>11/0.4 kV Transformer</a:t>
                      </a:r>
                      <a:endParaRPr lang="my-MM" sz="1300" b="1" i="0" u="none" strike="noStrike" kern="1200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ea typeface="+mn-ea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400 V Lines</a:t>
                      </a:r>
                    </a:p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(Miles)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Estimated Cost</a:t>
                      </a:r>
                      <a:r>
                        <a:rPr lang="my-MM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/>
                      </a:r>
                      <a:br>
                        <a:rPr lang="my-MM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r>
                        <a:rPr lang="my-MM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</a:t>
                      </a: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Mil</a:t>
                      </a:r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3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Kyats</a:t>
                      </a:r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)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908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Mile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Material Cost</a:t>
                      </a:r>
                      <a:endParaRPr lang="my-MM" sz="13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Transport Cost</a:t>
                      </a:r>
                      <a:endParaRPr lang="my-MM" sz="13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  <a:p>
                      <a:pPr algn="ctr"/>
                      <a:endParaRPr lang="en-US" sz="1300" b="1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Construction Cost</a:t>
                      </a:r>
                      <a:endParaRPr lang="my-MM" sz="13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4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KVA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Material Cost</a:t>
                      </a:r>
                      <a:endParaRPr lang="my-MM" sz="13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Transport Cost</a:t>
                      </a:r>
                      <a:endParaRPr lang="my-MM" sz="13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u="none" strike="noStrike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Construction Cost</a:t>
                      </a:r>
                      <a:endParaRPr lang="my-MM" sz="13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0347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PobbaThiri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Kalar</a:t>
                      </a:r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Ywa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134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154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510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27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33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18.5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51.5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0.9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33.3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0347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y-MM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Myauk</a:t>
                      </a:r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    </a:t>
                      </a:r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Chaung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108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349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27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33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18.5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51.5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0.8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29.6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40431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y-MM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Hle</a:t>
                      </a:r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Pyin</a:t>
                      </a:r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Kul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28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98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0.3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8.1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0.6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9.9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27.4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14.8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40431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y-MM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Pauk</a:t>
                      </a:r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Taw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252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201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662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0.8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21.6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1.6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3.2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26.4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200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45.9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18.5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40431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y-MM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Tauk</a:t>
                      </a:r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Htein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108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241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29.7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2.2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4.4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36.3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18.5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54.8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18.5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40431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y-MM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Khapyat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93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419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2.7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3.3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18.5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21.8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0.7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25.9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40431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y-MM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Inntain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146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0.7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18.9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2.8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23.1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39.6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0.3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11.1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40431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y-MM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Aung</a:t>
                      </a:r>
                      <a:r>
                        <a:rPr lang="en-GB" sz="13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Pan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86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78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319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5.4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0.8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6.6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18.5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25.1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14.8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16082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844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810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2744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5.2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140.4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10.4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20.8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171.6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1150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126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12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146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317.6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4.5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166.5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56EFCE-0C6D-47C0-B384-9D685C06C159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6316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714" y="45148"/>
            <a:ext cx="9129486" cy="6564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Slide Number Placeholder 3"/>
          <p:cNvSpPr txBox="1">
            <a:spLocks/>
          </p:cNvSpPr>
          <p:nvPr/>
        </p:nvSpPr>
        <p:spPr>
          <a:xfrm>
            <a:off x="469900" y="6203959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356EFCE-0C6D-47C0-B384-9D685C06C15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57200" y="4552652"/>
            <a:ext cx="2895600" cy="2000548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fontAlgn="ctr"/>
            <a:r>
              <a:rPr lang="en-US" sz="2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Legend</a:t>
            </a:r>
          </a:p>
          <a:p>
            <a:pPr algn="ctr" fontAlgn="ctr"/>
            <a:endParaRPr lang="en-US" sz="2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fontAlgn="ctr"/>
            <a:r>
              <a:rPr lang="en-US" sz="16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         Existing 11 kV  Line</a:t>
            </a:r>
          </a:p>
          <a:p>
            <a:pPr fontAlgn="ctr"/>
            <a:endParaRPr lang="my-MM" sz="1600" b="1" dirty="0" smtClean="0">
              <a:latin typeface="Myanmar2" pitchFamily="34" charset="0"/>
              <a:cs typeface="Myanmar2" pitchFamily="34" charset="0"/>
            </a:endParaRPr>
          </a:p>
          <a:p>
            <a:pPr fontAlgn="ctr"/>
            <a:r>
              <a:rPr lang="en-US" sz="1600" b="1" dirty="0" smtClean="0">
                <a:latin typeface="Myanmar2" pitchFamily="34" charset="0"/>
                <a:cs typeface="Myanmar2" pitchFamily="34" charset="0"/>
              </a:rPr>
              <a:t>         </a:t>
            </a:r>
            <a:r>
              <a:rPr lang="en-US" sz="16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Extension 11/0.4 kV Substation</a:t>
            </a:r>
          </a:p>
          <a:p>
            <a:pPr fontAlgn="ctr"/>
            <a:endParaRPr lang="en-US" sz="16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fontAlgn="ctr"/>
            <a:endParaRPr lang="en-US" sz="2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5181600"/>
            <a:ext cx="304800" cy="315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5715000"/>
            <a:ext cx="304800" cy="315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Rectangle 10"/>
          <p:cNvSpPr/>
          <p:nvPr/>
        </p:nvSpPr>
        <p:spPr>
          <a:xfrm>
            <a:off x="3352800" y="5410200"/>
            <a:ext cx="1981200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33/11 kV (2x10 MVA)</a:t>
            </a:r>
          </a:p>
          <a:p>
            <a:pPr algn="ctr" fontAlgn="ctr"/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Substation  No.10 (1.5 MW)</a:t>
            </a:r>
            <a:endParaRPr lang="en-US" sz="11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696200" y="3810000"/>
            <a:ext cx="1143000" cy="369332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9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Kala Village</a:t>
            </a:r>
          </a:p>
          <a:p>
            <a:pPr algn="ctr" fontAlgn="ctr"/>
            <a:r>
              <a:rPr lang="en-US" sz="9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(160kVA)</a:t>
            </a:r>
            <a:endParaRPr lang="en-US" sz="105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239000" y="6172200"/>
            <a:ext cx="1143000" cy="369332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9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Aung</a:t>
            </a:r>
            <a:r>
              <a:rPr lang="en-US" sz="9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Pan Village</a:t>
            </a:r>
          </a:p>
          <a:p>
            <a:pPr algn="ctr" fontAlgn="ctr"/>
            <a:r>
              <a:rPr lang="en-US" sz="9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(160kVA)</a:t>
            </a:r>
            <a:endParaRPr lang="en-US" sz="105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267200" y="2057400"/>
            <a:ext cx="1828800" cy="73866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33/11 kV (2x10 MVA)</a:t>
            </a:r>
          </a:p>
          <a:p>
            <a:pPr algn="ctr" fontAlgn="ctr"/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4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Tatpobba</a:t>
            </a:r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S </a:t>
            </a:r>
            <a:r>
              <a:rPr lang="en-US" sz="14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ubstation</a:t>
            </a:r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</a:p>
          <a:p>
            <a:pPr algn="ctr" fontAlgn="ctr"/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(1.5 MW)</a:t>
            </a:r>
            <a:endParaRPr lang="en-US" sz="11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0"/>
            <a:ext cx="9906000" cy="76944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2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Location Map of Electrification Plan for </a:t>
            </a:r>
            <a:r>
              <a:rPr lang="en-US" sz="22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Pobbaathiri</a:t>
            </a:r>
            <a:r>
              <a:rPr lang="en-US" sz="2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Township</a:t>
            </a:r>
          </a:p>
          <a:p>
            <a:pPr algn="ctr" fontAlgn="ctr"/>
            <a:r>
              <a:rPr lang="en-US" sz="2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(Within 2 miles from Existing 11 kV Distribution Line)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667000" y="1066800"/>
            <a:ext cx="1219200" cy="369332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9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Myauk</a:t>
            </a:r>
            <a:r>
              <a:rPr lang="en-US" sz="9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9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Chaung</a:t>
            </a:r>
            <a:r>
              <a:rPr lang="en-US" sz="9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9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(160kVA)</a:t>
            </a:r>
            <a:endParaRPr lang="en-US" sz="105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553200" y="1676400"/>
            <a:ext cx="1219200" cy="369332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9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Hle</a:t>
            </a:r>
            <a:r>
              <a:rPr lang="en-US" sz="9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9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Pyin</a:t>
            </a:r>
            <a:r>
              <a:rPr lang="en-US" sz="9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9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kawe</a:t>
            </a:r>
            <a:r>
              <a:rPr lang="en-US" sz="9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9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(100kVA)</a:t>
            </a:r>
            <a:endParaRPr lang="en-US" sz="105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 rot="16200000">
            <a:off x="4772765" y="5176424"/>
            <a:ext cx="1927659" cy="26161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smtClean="0">
                <a:latin typeface="Myanmar2" pitchFamily="34" charset="0"/>
                <a:cs typeface="Myanmar2" pitchFamily="34" charset="0"/>
              </a:rPr>
              <a:t>Existing 11 kV  </a:t>
            </a:r>
            <a:r>
              <a:rPr lang="en-US" sz="1100" b="1" dirty="0" err="1" smtClean="0">
                <a:latin typeface="Myanmar2" pitchFamily="34" charset="0"/>
                <a:cs typeface="Myanmar2" pitchFamily="34" charset="0"/>
              </a:rPr>
              <a:t>Pobba</a:t>
            </a:r>
            <a:r>
              <a:rPr lang="en-US" sz="1100" b="1" dirty="0" smtClean="0">
                <a:latin typeface="Myanmar2" pitchFamily="34" charset="0"/>
                <a:cs typeface="Myanmar2" pitchFamily="34" charset="0"/>
              </a:rPr>
              <a:t>(S) feeder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553200" y="2252990"/>
            <a:ext cx="2209800" cy="26161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smtClean="0">
                <a:latin typeface="Myanmar2" pitchFamily="34" charset="0"/>
                <a:cs typeface="Myanmar2" pitchFamily="34" charset="0"/>
              </a:rPr>
              <a:t>Existing 11 kV  </a:t>
            </a:r>
            <a:r>
              <a:rPr lang="en-US" sz="1100" b="1" dirty="0" err="1" smtClean="0">
                <a:latin typeface="Myanmar2" pitchFamily="34" charset="0"/>
                <a:cs typeface="Myanmar2" pitchFamily="34" charset="0"/>
              </a:rPr>
              <a:t>Nawaday</a:t>
            </a:r>
            <a:r>
              <a:rPr lang="en-US" sz="1100" b="1" dirty="0" smtClean="0">
                <a:latin typeface="Myanmar2" pitchFamily="34" charset="0"/>
                <a:cs typeface="Myanmar2" pitchFamily="34" charset="0"/>
              </a:rPr>
              <a:t>  feeder</a:t>
            </a:r>
          </a:p>
        </p:txBody>
      </p:sp>
      <p:sp>
        <p:nvSpPr>
          <p:cNvPr id="21" name="Rectangle 20"/>
          <p:cNvSpPr/>
          <p:nvPr/>
        </p:nvSpPr>
        <p:spPr>
          <a:xfrm rot="17962050">
            <a:off x="5801785" y="1181086"/>
            <a:ext cx="1450425" cy="21544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800" b="1" dirty="0" smtClean="0">
                <a:latin typeface="Myanmar2" pitchFamily="34" charset="0"/>
                <a:cs typeface="Myanmar2" pitchFamily="34" charset="0"/>
              </a:rPr>
              <a:t>Existing 11 kV  Yetetyin-18   feeder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56EFCE-0C6D-47C0-B384-9D685C06C159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80676"/>
            <a:ext cx="9525000" cy="6701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228600" y="4705052"/>
            <a:ext cx="2895600" cy="2000548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fontAlgn="ctr"/>
            <a:r>
              <a:rPr lang="en-US" sz="2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Legend</a:t>
            </a:r>
          </a:p>
          <a:p>
            <a:pPr algn="ctr" fontAlgn="ctr"/>
            <a:endParaRPr lang="en-US" sz="2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fontAlgn="ctr"/>
            <a:r>
              <a:rPr lang="en-US" sz="16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         Existing 11 kV  Line</a:t>
            </a:r>
          </a:p>
          <a:p>
            <a:pPr fontAlgn="ctr"/>
            <a:endParaRPr lang="my-MM" sz="1600" b="1" dirty="0" smtClean="0">
              <a:latin typeface="Myanmar2" pitchFamily="34" charset="0"/>
              <a:cs typeface="Myanmar2" pitchFamily="34" charset="0"/>
            </a:endParaRPr>
          </a:p>
          <a:p>
            <a:pPr fontAlgn="ctr"/>
            <a:r>
              <a:rPr lang="en-US" sz="1600" b="1" dirty="0" smtClean="0">
                <a:latin typeface="Myanmar2" pitchFamily="34" charset="0"/>
                <a:cs typeface="Myanmar2" pitchFamily="34" charset="0"/>
              </a:rPr>
              <a:t>         </a:t>
            </a:r>
            <a:r>
              <a:rPr lang="en-US" sz="16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Extension 11/0.4 kV Substation</a:t>
            </a:r>
          </a:p>
          <a:p>
            <a:pPr fontAlgn="ctr"/>
            <a:endParaRPr lang="en-US" sz="16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fontAlgn="ctr"/>
            <a:endParaRPr lang="en-US" sz="2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334000"/>
            <a:ext cx="304800" cy="315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5867400"/>
            <a:ext cx="304800" cy="315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8"/>
          <p:cNvSpPr/>
          <p:nvPr/>
        </p:nvSpPr>
        <p:spPr>
          <a:xfrm>
            <a:off x="5715000" y="5943600"/>
            <a:ext cx="1981200" cy="73866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33/11 kV (10 MVA)</a:t>
            </a:r>
          </a:p>
          <a:p>
            <a:pPr algn="ctr" fontAlgn="ctr"/>
            <a:r>
              <a:rPr lang="en-US" sz="14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Paunglaung</a:t>
            </a:r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Substation </a:t>
            </a:r>
          </a:p>
          <a:p>
            <a:pPr algn="ctr" fontAlgn="ctr"/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(6.3 MW)</a:t>
            </a:r>
            <a:endParaRPr lang="en-US" sz="11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0"/>
            <a:ext cx="9906000" cy="76944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2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Location Map of Electrification Plan for </a:t>
            </a:r>
            <a:r>
              <a:rPr lang="en-US" sz="22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Pobbaathiri</a:t>
            </a:r>
            <a:r>
              <a:rPr lang="en-US" sz="2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Township</a:t>
            </a:r>
          </a:p>
          <a:p>
            <a:pPr algn="ctr" fontAlgn="ctr"/>
            <a:r>
              <a:rPr lang="en-US" sz="2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(Within 2 miles from Existing 11 kV Distribution Line)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648200" y="4419600"/>
            <a:ext cx="1752600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4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Kharpyat</a:t>
            </a:r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(160 </a:t>
            </a:r>
            <a:r>
              <a:rPr lang="en-US" sz="14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486400" y="2600980"/>
            <a:ext cx="1828800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4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Pauk</a:t>
            </a:r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Taw Village</a:t>
            </a:r>
          </a:p>
          <a:p>
            <a:pPr algn="ctr" fontAlgn="ctr"/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(200 </a:t>
            </a:r>
            <a:r>
              <a:rPr lang="en-US" sz="14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543800" y="2895600"/>
            <a:ext cx="1828800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4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Tauk</a:t>
            </a:r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4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HteinVillage</a:t>
            </a:r>
            <a:endParaRPr lang="en-US" sz="14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algn="ctr" fontAlgn="ctr"/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(160 </a:t>
            </a:r>
            <a:r>
              <a:rPr lang="en-US" sz="14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 rot="19745930">
            <a:off x="7714649" y="5386419"/>
            <a:ext cx="1760212" cy="26161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smtClean="0">
                <a:latin typeface="Myanmar2" pitchFamily="34" charset="0"/>
                <a:cs typeface="Myanmar2" pitchFamily="34" charset="0"/>
              </a:rPr>
              <a:t>Existing 11 kV  </a:t>
            </a:r>
            <a:r>
              <a:rPr lang="en-US" sz="1100" b="1" dirty="0" err="1" smtClean="0">
                <a:latin typeface="Myanmar2" pitchFamily="34" charset="0"/>
                <a:cs typeface="Myanmar2" pitchFamily="34" charset="0"/>
              </a:rPr>
              <a:t>Pankhin</a:t>
            </a:r>
            <a:r>
              <a:rPr lang="en-US" sz="1100" b="1" dirty="0" smtClean="0">
                <a:latin typeface="Myanmar2" pitchFamily="34" charset="0"/>
                <a:cs typeface="Myanmar2" pitchFamily="34" charset="0"/>
              </a:rPr>
              <a:t> feeder</a:t>
            </a: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56EFCE-0C6D-47C0-B384-9D685C06C159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9906000" cy="46166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latin typeface="Myanmar2" pitchFamily="34" charset="0"/>
                <a:cs typeface="Myanmar2" pitchFamily="34" charset="0"/>
              </a:rPr>
              <a:t>As Per DE Idea after discussion with Local government</a:t>
            </a:r>
            <a:endParaRPr lang="en-US" sz="2400" b="1" dirty="0"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34771" y="533400"/>
            <a:ext cx="9636457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en-US" sz="1400" b="1" dirty="0" smtClean="0">
                <a:solidFill>
                  <a:prstClr val="black"/>
                </a:solidFill>
                <a:latin typeface="Myanmar3" pitchFamily="18" charset="0"/>
              </a:rPr>
              <a:t>  </a:t>
            </a:r>
            <a:r>
              <a:rPr lang="en-US" sz="1600" b="1" dirty="0" err="1" smtClean="0">
                <a:solidFill>
                  <a:prstClr val="black"/>
                </a:solidFill>
                <a:latin typeface="Myanmar3" pitchFamily="18" charset="0"/>
              </a:rPr>
              <a:t>Naypyitaw</a:t>
            </a:r>
            <a:r>
              <a:rPr lang="en-US" sz="1600" b="1" dirty="0" smtClean="0">
                <a:solidFill>
                  <a:prstClr val="black"/>
                </a:solidFill>
                <a:latin typeface="Myanmar3" pitchFamily="18" charset="0"/>
              </a:rPr>
              <a:t> is the capital city of Myanmar.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en-US" sz="1600" b="1" dirty="0" smtClean="0">
                <a:solidFill>
                  <a:prstClr val="black"/>
                </a:solidFill>
                <a:latin typeface="Myanmar3" pitchFamily="18" charset="0"/>
              </a:rPr>
              <a:t>  </a:t>
            </a:r>
            <a:r>
              <a:rPr lang="en-US" sz="1600" b="1" dirty="0" err="1" smtClean="0">
                <a:solidFill>
                  <a:prstClr val="black"/>
                </a:solidFill>
                <a:latin typeface="Myanmar3" pitchFamily="18" charset="0"/>
              </a:rPr>
              <a:t>Naypyitaw</a:t>
            </a:r>
            <a:r>
              <a:rPr lang="en-US" sz="1600" b="1" dirty="0" smtClean="0">
                <a:solidFill>
                  <a:prstClr val="black"/>
                </a:solidFill>
                <a:latin typeface="Myanmar3" pitchFamily="18" charset="0"/>
              </a:rPr>
              <a:t> Council is strongly eager to be 100%  electrified Villages in the </a:t>
            </a:r>
            <a:r>
              <a:rPr lang="en-US" sz="1600" b="1" dirty="0" err="1" smtClean="0">
                <a:solidFill>
                  <a:prstClr val="black"/>
                </a:solidFill>
                <a:latin typeface="Myanmar3" pitchFamily="18" charset="0"/>
              </a:rPr>
              <a:t>Naypyitaw</a:t>
            </a:r>
            <a:r>
              <a:rPr lang="en-US" sz="1600" b="1" dirty="0" smtClean="0">
                <a:solidFill>
                  <a:prstClr val="black"/>
                </a:solidFill>
                <a:latin typeface="Myanmar3" pitchFamily="18" charset="0"/>
              </a:rPr>
              <a:t> Union     </a:t>
            </a:r>
          </a:p>
          <a:p>
            <a:pPr algn="just">
              <a:lnSpc>
                <a:spcPct val="150000"/>
              </a:lnSpc>
            </a:pPr>
            <a:r>
              <a:rPr lang="en-US" sz="1600" b="1" dirty="0">
                <a:solidFill>
                  <a:prstClr val="black"/>
                </a:solidFill>
                <a:latin typeface="Myanmar3" pitchFamily="18" charset="0"/>
              </a:rPr>
              <a:t> </a:t>
            </a:r>
            <a:r>
              <a:rPr lang="en-US" sz="1600" b="1" dirty="0" smtClean="0">
                <a:solidFill>
                  <a:prstClr val="black"/>
                </a:solidFill>
                <a:latin typeface="Myanmar3" pitchFamily="18" charset="0"/>
              </a:rPr>
              <a:t>    Territory as   quickly as possible.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en-US" sz="1600" b="1" dirty="0" smtClean="0">
                <a:solidFill>
                  <a:prstClr val="black"/>
                </a:solidFill>
                <a:latin typeface="Myanmar3" pitchFamily="18" charset="0"/>
              </a:rPr>
              <a:t> There are 796 villages in the </a:t>
            </a:r>
            <a:r>
              <a:rPr lang="en-US" sz="1600" b="1" dirty="0" err="1" smtClean="0">
                <a:solidFill>
                  <a:prstClr val="black"/>
                </a:solidFill>
                <a:latin typeface="Myanmar3" pitchFamily="18" charset="0"/>
              </a:rPr>
              <a:t>Naypyitaw</a:t>
            </a:r>
            <a:r>
              <a:rPr lang="en-US" sz="1600" b="1" dirty="0" smtClean="0">
                <a:solidFill>
                  <a:prstClr val="black"/>
                </a:solidFill>
                <a:latin typeface="Myanmar3" pitchFamily="18" charset="0"/>
              </a:rPr>
              <a:t> Union Territory. Among </a:t>
            </a:r>
            <a:r>
              <a:rPr lang="en-US" sz="1600" b="1" dirty="0" err="1" smtClean="0">
                <a:solidFill>
                  <a:prstClr val="black"/>
                </a:solidFill>
                <a:latin typeface="Myanmar3" pitchFamily="18" charset="0"/>
              </a:rPr>
              <a:t>them,only</a:t>
            </a:r>
            <a:r>
              <a:rPr lang="en-US" sz="1600" b="1" dirty="0" smtClean="0">
                <a:solidFill>
                  <a:prstClr val="black"/>
                </a:solidFill>
                <a:latin typeface="Myanmar3" pitchFamily="18" charset="0"/>
              </a:rPr>
              <a:t> 280 Villages  have been</a:t>
            </a:r>
          </a:p>
          <a:p>
            <a:pPr algn="just">
              <a:lnSpc>
                <a:spcPct val="150000"/>
              </a:lnSpc>
            </a:pPr>
            <a:r>
              <a:rPr lang="en-US" sz="1600" b="1" dirty="0" smtClean="0">
                <a:solidFill>
                  <a:prstClr val="black"/>
                </a:solidFill>
                <a:latin typeface="Myanmar3" pitchFamily="18" charset="0"/>
              </a:rPr>
              <a:t>    Electrified from the national grid. I would like to implement 93 Villages which are located  within </a:t>
            </a:r>
          </a:p>
          <a:p>
            <a:pPr algn="just">
              <a:lnSpc>
                <a:spcPct val="150000"/>
              </a:lnSpc>
            </a:pPr>
            <a:r>
              <a:rPr lang="en-US" sz="1600" b="1" dirty="0" smtClean="0">
                <a:solidFill>
                  <a:prstClr val="black"/>
                </a:solidFill>
                <a:latin typeface="Myanmar3" pitchFamily="18" charset="0"/>
              </a:rPr>
              <a:t>    2 miles of existing electricity grid Lines for the first phase electrification plan. This Plan will be </a:t>
            </a:r>
          </a:p>
          <a:p>
            <a:pPr algn="just">
              <a:lnSpc>
                <a:spcPct val="150000"/>
              </a:lnSpc>
            </a:pPr>
            <a:r>
              <a:rPr lang="en-US" sz="1600" b="1" dirty="0" smtClean="0">
                <a:solidFill>
                  <a:prstClr val="black"/>
                </a:solidFill>
                <a:latin typeface="Myanmar3" pitchFamily="18" charset="0"/>
              </a:rPr>
              <a:t>    effective  for  20000  households. A </a:t>
            </a:r>
            <a:r>
              <a:rPr lang="en-US" sz="1600" b="1" dirty="0" err="1" smtClean="0">
                <a:solidFill>
                  <a:prstClr val="black"/>
                </a:solidFill>
                <a:latin typeface="Myanmar3" pitchFamily="18" charset="0"/>
              </a:rPr>
              <a:t>nd</a:t>
            </a:r>
            <a:r>
              <a:rPr lang="en-US" sz="1600" b="1" dirty="0" smtClean="0">
                <a:solidFill>
                  <a:prstClr val="black"/>
                </a:solidFill>
                <a:latin typeface="Myanmar3" pitchFamily="18" charset="0"/>
              </a:rPr>
              <a:t> then, the remainder of villages will be  implemented </a:t>
            </a:r>
          </a:p>
          <a:p>
            <a:pPr algn="just">
              <a:lnSpc>
                <a:spcPct val="150000"/>
              </a:lnSpc>
            </a:pPr>
            <a:r>
              <a:rPr lang="en-US" sz="1600" b="1" dirty="0" smtClean="0">
                <a:solidFill>
                  <a:prstClr val="black"/>
                </a:solidFill>
                <a:latin typeface="Myanmar3" pitchFamily="18" charset="0"/>
              </a:rPr>
              <a:t>    continuously according </a:t>
            </a:r>
            <a:r>
              <a:rPr lang="en-US" sz="1600" b="1" smtClean="0">
                <a:solidFill>
                  <a:prstClr val="black"/>
                </a:solidFill>
                <a:latin typeface="Myanmar3" pitchFamily="18" charset="0"/>
              </a:rPr>
              <a:t>to  our  </a:t>
            </a:r>
            <a:r>
              <a:rPr lang="en-US" sz="1600" b="1" dirty="0" smtClean="0">
                <a:solidFill>
                  <a:prstClr val="black"/>
                </a:solidFill>
                <a:latin typeface="Myanmar3" pitchFamily="18" charset="0"/>
              </a:rPr>
              <a:t>National  Electrification </a:t>
            </a:r>
            <a:r>
              <a:rPr lang="en-US" sz="1600" b="1" dirty="0" err="1" smtClean="0">
                <a:solidFill>
                  <a:prstClr val="black"/>
                </a:solidFill>
                <a:latin typeface="Myanmar3" pitchFamily="18" charset="0"/>
              </a:rPr>
              <a:t>plan.Our</a:t>
            </a:r>
            <a:r>
              <a:rPr lang="en-US" sz="1600" b="1" dirty="0" smtClean="0">
                <a:solidFill>
                  <a:prstClr val="black"/>
                </a:solidFill>
                <a:latin typeface="Myanmar3" pitchFamily="18" charset="0"/>
              </a:rPr>
              <a:t> MOEP also consents to this </a:t>
            </a:r>
          </a:p>
          <a:p>
            <a:pPr algn="just">
              <a:lnSpc>
                <a:spcPct val="150000"/>
              </a:lnSpc>
            </a:pPr>
            <a:r>
              <a:rPr lang="en-US" sz="1600" b="1" dirty="0" smtClean="0">
                <a:solidFill>
                  <a:prstClr val="black"/>
                </a:solidFill>
                <a:latin typeface="Myanmar3" pitchFamily="18" charset="0"/>
              </a:rPr>
              <a:t>    priority  electrification  project.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en-US" sz="1600" b="1" dirty="0" smtClean="0">
                <a:solidFill>
                  <a:prstClr val="black"/>
                </a:solidFill>
                <a:latin typeface="Myanmar3" pitchFamily="18" charset="0"/>
              </a:rPr>
              <a:t> During implementation of </a:t>
            </a:r>
            <a:r>
              <a:rPr lang="en-US" sz="1600" b="1" dirty="0">
                <a:solidFill>
                  <a:prstClr val="black"/>
                </a:solidFill>
                <a:latin typeface="Myanmar3" pitchFamily="18" charset="0"/>
              </a:rPr>
              <a:t>National </a:t>
            </a:r>
            <a:r>
              <a:rPr lang="en-US" sz="1600" b="1" dirty="0" smtClean="0">
                <a:solidFill>
                  <a:prstClr val="black"/>
                </a:solidFill>
                <a:latin typeface="Myanmar3" pitchFamily="18" charset="0"/>
              </a:rPr>
              <a:t>Electrification plan, We can not face with big challenges in the </a:t>
            </a:r>
          </a:p>
          <a:p>
            <a:pPr algn="just">
              <a:lnSpc>
                <a:spcPct val="150000"/>
              </a:lnSpc>
            </a:pPr>
            <a:r>
              <a:rPr lang="en-US" sz="1600" b="1" dirty="0" smtClean="0">
                <a:solidFill>
                  <a:prstClr val="black"/>
                </a:solidFill>
                <a:latin typeface="Myanmar3" pitchFamily="18" charset="0"/>
              </a:rPr>
              <a:t>    </a:t>
            </a:r>
            <a:r>
              <a:rPr lang="en-US" sz="1600" b="1" dirty="0" err="1" smtClean="0">
                <a:solidFill>
                  <a:prstClr val="black"/>
                </a:solidFill>
                <a:latin typeface="Myanmar3" pitchFamily="18" charset="0"/>
              </a:rPr>
              <a:t>Naypyitaw</a:t>
            </a:r>
            <a:r>
              <a:rPr lang="en-US" sz="1600" b="1" dirty="0" smtClean="0">
                <a:solidFill>
                  <a:prstClr val="black"/>
                </a:solidFill>
                <a:latin typeface="Myanmar3" pitchFamily="18" charset="0"/>
              </a:rPr>
              <a:t> Council area which is the central areas of Myanmar in </a:t>
            </a:r>
            <a:r>
              <a:rPr lang="en-US" sz="1600" b="1" dirty="0" err="1" smtClean="0">
                <a:solidFill>
                  <a:prstClr val="black"/>
                </a:solidFill>
                <a:latin typeface="Myanmar3" pitchFamily="18" charset="0"/>
              </a:rPr>
              <a:t>topography.The</a:t>
            </a:r>
            <a:r>
              <a:rPr lang="en-US" sz="1600" b="1" dirty="0" smtClean="0">
                <a:solidFill>
                  <a:prstClr val="black"/>
                </a:solidFill>
                <a:latin typeface="Myanmar3" pitchFamily="18" charset="0"/>
              </a:rPr>
              <a:t> </a:t>
            </a:r>
            <a:r>
              <a:rPr lang="en-US" sz="1600" b="1" dirty="0" err="1" smtClean="0">
                <a:solidFill>
                  <a:prstClr val="black"/>
                </a:solidFill>
                <a:latin typeface="Myanmar3" pitchFamily="18" charset="0"/>
              </a:rPr>
              <a:t>transpotation</a:t>
            </a:r>
            <a:r>
              <a:rPr lang="en-US" sz="1600" b="1" dirty="0" smtClean="0">
                <a:solidFill>
                  <a:prstClr val="black"/>
                </a:solidFill>
                <a:latin typeface="Myanmar3" pitchFamily="18" charset="0"/>
              </a:rPr>
              <a:t> and</a:t>
            </a:r>
          </a:p>
          <a:p>
            <a:pPr algn="just">
              <a:lnSpc>
                <a:spcPct val="150000"/>
              </a:lnSpc>
            </a:pPr>
            <a:r>
              <a:rPr lang="en-US" sz="1600" b="1" dirty="0" smtClean="0">
                <a:solidFill>
                  <a:prstClr val="black"/>
                </a:solidFill>
                <a:latin typeface="Myanmar3" pitchFamily="18" charset="0"/>
              </a:rPr>
              <a:t>    construction will be normally easy and it will not take </a:t>
            </a:r>
            <a:r>
              <a:rPr lang="en-US" sz="1600" b="1" dirty="0" err="1" smtClean="0">
                <a:solidFill>
                  <a:prstClr val="black"/>
                </a:solidFill>
                <a:latin typeface="Myanmar3" pitchFamily="18" charset="0"/>
              </a:rPr>
              <a:t>time,so</a:t>
            </a:r>
            <a:r>
              <a:rPr lang="en-US" sz="1600" b="1" dirty="0" smtClean="0">
                <a:solidFill>
                  <a:prstClr val="black"/>
                </a:solidFill>
                <a:latin typeface="Myanmar3" pitchFamily="18" charset="0"/>
              </a:rPr>
              <a:t> it can be implemented in short time. 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en-US" sz="1600" b="1" dirty="0" smtClean="0">
                <a:solidFill>
                  <a:prstClr val="black"/>
                </a:solidFill>
                <a:latin typeface="Myanmar3" pitchFamily="18" charset="0"/>
              </a:rPr>
              <a:t> Our  MOEP, DRD and consultants with foreign and local experts have to </a:t>
            </a:r>
            <a:r>
              <a:rPr lang="en-US" sz="1600" b="1" dirty="0" err="1" smtClean="0">
                <a:solidFill>
                  <a:prstClr val="black"/>
                </a:solidFill>
                <a:latin typeface="Myanmar3" pitchFamily="18" charset="0"/>
              </a:rPr>
              <a:t>negotiate,coordinate</a:t>
            </a:r>
            <a:r>
              <a:rPr lang="en-US" sz="1600" b="1" dirty="0" smtClean="0">
                <a:solidFill>
                  <a:prstClr val="black"/>
                </a:solidFill>
                <a:latin typeface="Myanmar3" pitchFamily="18" charset="0"/>
              </a:rPr>
              <a:t> and  </a:t>
            </a:r>
          </a:p>
          <a:p>
            <a:pPr algn="just">
              <a:lnSpc>
                <a:spcPct val="150000"/>
              </a:lnSpc>
            </a:pPr>
            <a:r>
              <a:rPr lang="en-US" sz="1600" b="1" dirty="0" smtClean="0">
                <a:solidFill>
                  <a:prstClr val="black"/>
                </a:solidFill>
                <a:latin typeface="Myanmar3" pitchFamily="18" charset="0"/>
              </a:rPr>
              <a:t>    cooperate especially with </a:t>
            </a:r>
            <a:r>
              <a:rPr lang="en-US" sz="1600" b="1" dirty="0" err="1" smtClean="0">
                <a:solidFill>
                  <a:prstClr val="black"/>
                </a:solidFill>
                <a:latin typeface="Myanmar3" pitchFamily="18" charset="0"/>
              </a:rPr>
              <a:t>Naypyitaw</a:t>
            </a:r>
            <a:r>
              <a:rPr lang="en-US" sz="1600" b="1" dirty="0" smtClean="0">
                <a:solidFill>
                  <a:prstClr val="black"/>
                </a:solidFill>
                <a:latin typeface="Myanmar3" pitchFamily="18" charset="0"/>
              </a:rPr>
              <a:t> </a:t>
            </a:r>
            <a:r>
              <a:rPr lang="en-US" sz="1600" b="1" dirty="0" err="1" smtClean="0">
                <a:solidFill>
                  <a:prstClr val="black"/>
                </a:solidFill>
                <a:latin typeface="Myanmar3" pitchFamily="18" charset="0"/>
              </a:rPr>
              <a:t>council,General</a:t>
            </a:r>
            <a:r>
              <a:rPr lang="en-US" sz="1600" b="1" dirty="0" smtClean="0">
                <a:solidFill>
                  <a:prstClr val="black"/>
                </a:solidFill>
                <a:latin typeface="Myanmar3" pitchFamily="18" charset="0"/>
              </a:rPr>
              <a:t> administration </a:t>
            </a:r>
            <a:r>
              <a:rPr lang="en-US" sz="1600" b="1" dirty="0" err="1" smtClean="0">
                <a:solidFill>
                  <a:prstClr val="black"/>
                </a:solidFill>
                <a:latin typeface="Myanmar3" pitchFamily="18" charset="0"/>
              </a:rPr>
              <a:t>Depertment</a:t>
            </a:r>
            <a:r>
              <a:rPr lang="en-US" sz="1600" b="1" dirty="0" smtClean="0">
                <a:solidFill>
                  <a:prstClr val="black"/>
                </a:solidFill>
                <a:latin typeface="Myanmar3" pitchFamily="18" charset="0"/>
              </a:rPr>
              <a:t> and other respective</a:t>
            </a:r>
          </a:p>
          <a:p>
            <a:pPr algn="just">
              <a:lnSpc>
                <a:spcPct val="150000"/>
              </a:lnSpc>
            </a:pPr>
            <a:r>
              <a:rPr lang="en-US" sz="1600" b="1" dirty="0" smtClean="0">
                <a:solidFill>
                  <a:prstClr val="black"/>
                </a:solidFill>
                <a:latin typeface="Myanmar3" pitchFamily="18" charset="0"/>
              </a:rPr>
              <a:t>    organizations to over come some perspective issues and challenges.</a:t>
            </a:r>
            <a:endParaRPr lang="en-US" sz="1600" b="1" dirty="0">
              <a:solidFill>
                <a:prstClr val="black"/>
              </a:solidFill>
              <a:latin typeface="Myanmar3" pitchFamily="18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56EFCE-0C6D-47C0-B384-9D685C06C159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01846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235857" y="6248400"/>
            <a:ext cx="314476" cy="304800"/>
          </a:xfrm>
          <a:prstGeom prst="ellipse">
            <a:avLst/>
          </a:prstGeom>
          <a:solidFill>
            <a:srgbClr val="AD403D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72486"/>
            <a:ext cx="9677400" cy="6709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152400" y="4724400"/>
            <a:ext cx="2895600" cy="2000548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fontAlgn="ctr"/>
            <a:r>
              <a:rPr lang="en-US" sz="2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Legend</a:t>
            </a:r>
          </a:p>
          <a:p>
            <a:pPr algn="ctr" fontAlgn="ctr"/>
            <a:endParaRPr lang="en-US" sz="2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fontAlgn="ctr"/>
            <a:r>
              <a:rPr lang="en-US" sz="16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         Existing 11 kV  Line</a:t>
            </a:r>
          </a:p>
          <a:p>
            <a:pPr fontAlgn="ctr"/>
            <a:endParaRPr lang="my-MM" sz="1600" b="1" dirty="0" smtClean="0">
              <a:latin typeface="Myanmar2" pitchFamily="34" charset="0"/>
              <a:cs typeface="Myanmar2" pitchFamily="34" charset="0"/>
            </a:endParaRPr>
          </a:p>
          <a:p>
            <a:pPr fontAlgn="ctr"/>
            <a:r>
              <a:rPr lang="en-US" sz="1600" b="1" dirty="0" smtClean="0">
                <a:latin typeface="Myanmar2" pitchFamily="34" charset="0"/>
                <a:cs typeface="Myanmar2" pitchFamily="34" charset="0"/>
              </a:rPr>
              <a:t>         </a:t>
            </a:r>
            <a:r>
              <a:rPr lang="en-US" sz="16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Extension 11/0.4 kV Substation</a:t>
            </a:r>
          </a:p>
          <a:p>
            <a:pPr fontAlgn="ctr"/>
            <a:endParaRPr lang="en-US" sz="16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fontAlgn="ctr"/>
            <a:endParaRPr lang="en-US" sz="2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5353348"/>
            <a:ext cx="304800" cy="315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5886748"/>
            <a:ext cx="304800" cy="315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9"/>
          <p:cNvSpPr/>
          <p:nvPr/>
        </p:nvSpPr>
        <p:spPr>
          <a:xfrm>
            <a:off x="6705600" y="838200"/>
            <a:ext cx="1981200" cy="73866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33/11 kV (5 MVA)</a:t>
            </a:r>
          </a:p>
          <a:p>
            <a:pPr algn="ctr" fontAlgn="ctr"/>
            <a:r>
              <a:rPr lang="en-US" sz="14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Zayarthiri</a:t>
            </a:r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Substation </a:t>
            </a:r>
          </a:p>
          <a:p>
            <a:pPr algn="ctr" fontAlgn="ctr"/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(3.2 MW)</a:t>
            </a:r>
            <a:endParaRPr lang="en-US" sz="11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906000" cy="76944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2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Location Map of Electrification Plan for </a:t>
            </a:r>
            <a:r>
              <a:rPr lang="en-US" sz="22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PobbaathiriTownship</a:t>
            </a:r>
            <a:endParaRPr lang="en-US" sz="22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algn="ctr" fontAlgn="ctr"/>
            <a:r>
              <a:rPr lang="en-US" sz="2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(Within 2 miles from Existing 11 kV Distribution Line)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696200" y="2905780"/>
            <a:ext cx="1752600" cy="80021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Inn </a:t>
            </a:r>
            <a:r>
              <a:rPr lang="en-US" sz="14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Tain</a:t>
            </a:r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(50 </a:t>
            </a:r>
            <a:r>
              <a:rPr lang="en-US" sz="14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</a:p>
          <a:p>
            <a:pPr algn="ctr" fontAlgn="ctr"/>
            <a:endParaRPr lang="en-US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pic>
        <p:nvPicPr>
          <p:cNvPr id="13" name="Picture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34400" y="2286000"/>
            <a:ext cx="44118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Rectangle 13"/>
          <p:cNvSpPr/>
          <p:nvPr/>
        </p:nvSpPr>
        <p:spPr>
          <a:xfrm rot="17560570">
            <a:off x="7657325" y="1912317"/>
            <a:ext cx="1511423" cy="26161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smtClean="0">
                <a:latin typeface="Myanmar2" pitchFamily="34" charset="0"/>
                <a:cs typeface="Myanmar2" pitchFamily="34" charset="0"/>
              </a:rPr>
              <a:t>Existing 11 kV   feeder(2)</a:t>
            </a: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56EFCE-0C6D-47C0-B384-9D685C06C159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78322084"/>
              </p:ext>
            </p:extLst>
          </p:nvPr>
        </p:nvGraphicFramePr>
        <p:xfrm>
          <a:off x="152400" y="152400"/>
          <a:ext cx="9677400" cy="6495161"/>
        </p:xfrm>
        <a:graphic>
          <a:graphicData uri="http://schemas.openxmlformats.org/drawingml/2006/table">
            <a:tbl>
              <a:tblPr/>
              <a:tblGrid>
                <a:gridCol w="269037"/>
                <a:gridCol w="510239"/>
                <a:gridCol w="918428"/>
                <a:gridCol w="445298"/>
                <a:gridCol w="436022"/>
                <a:gridCol w="491684"/>
                <a:gridCol w="306143"/>
                <a:gridCol w="361804"/>
                <a:gridCol w="556478"/>
                <a:gridCol w="619630"/>
                <a:gridCol w="387269"/>
                <a:gridCol w="379490"/>
                <a:gridCol w="278834"/>
                <a:gridCol w="463853"/>
                <a:gridCol w="565900"/>
                <a:gridCol w="470037"/>
                <a:gridCol w="371778"/>
                <a:gridCol w="650611"/>
                <a:gridCol w="544254"/>
                <a:gridCol w="650611"/>
              </a:tblGrid>
              <a:tr h="993339">
                <a:tc gridSpan="20">
                  <a:txBody>
                    <a:bodyPr/>
                    <a:lstStyle/>
                    <a:p>
                      <a:pPr algn="ctr" fontAlgn="ctr"/>
                      <a:r>
                        <a:rPr lang="en-US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Detailed Electrification Plan for Tat </a:t>
                      </a:r>
                      <a:r>
                        <a:rPr lang="en-US" sz="2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Kon</a:t>
                      </a:r>
                      <a:r>
                        <a:rPr lang="en-US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Township</a:t>
                      </a:r>
                    </a:p>
                    <a:p>
                      <a:pPr algn="ctr" fontAlgn="ctr"/>
                      <a:r>
                        <a:rPr lang="en-US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(Within 2 miles from Existing</a:t>
                      </a:r>
                      <a:r>
                        <a:rPr lang="en-US" sz="2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11 kV Distribution Line)</a:t>
                      </a:r>
                      <a:endParaRPr lang="en-US" sz="22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7500">
                <a:tc rowSpan="3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</a:t>
                      </a:r>
                      <a:endParaRPr lang="my-MM" sz="1300" b="1" i="0" u="none" strike="noStrike" dirty="0" smtClean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Town</a:t>
                      </a:r>
                    </a:p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ship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Name of Village</a:t>
                      </a:r>
                    </a:p>
                    <a:p>
                      <a:pPr algn="ctr" fontAlgn="ctr"/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To be Electrified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 of House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House</a:t>
                      </a:r>
                    </a:p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hold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Popu</a:t>
                      </a:r>
                      <a:endParaRPr lang="en-US" sz="1300" b="1" i="0" u="none" strike="noStrike" dirty="0" smtClean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Lation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 be constructed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Estimated</a:t>
                      </a:r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cost </a:t>
                      </a:r>
                    </a:p>
                    <a:p>
                      <a:pPr algn="ctr" fontAlgn="ctr"/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(Mil </a:t>
                      </a:r>
                      <a:r>
                        <a:rPr lang="en-US" sz="1300" b="1" i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Kyates</a:t>
                      </a:r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)</a:t>
                      </a:r>
                      <a:r>
                        <a:rPr lang="my-MM" sz="1300" b="0" i="0" u="none" strike="noStrike" dirty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/>
                      </a:r>
                      <a:br>
                        <a:rPr lang="my-MM" sz="1300" b="0" i="0" u="none" strike="noStrike" dirty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Task</a:t>
                      </a:r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by </a:t>
                      </a:r>
                      <a:r>
                        <a:rPr lang="en-US" sz="1300" b="1" i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Naypyitaw</a:t>
                      </a:r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Council Area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447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Cost for 11 kV Line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3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ea typeface="+mn-ea"/>
                          <a:cs typeface="Myanmar2" pitchFamily="34" charset="0"/>
                        </a:rPr>
                        <a:t>11/0.4 kV Transformer</a:t>
                      </a:r>
                      <a:endParaRPr lang="my-MM" sz="1300" b="1" i="0" u="none" strike="noStrike" kern="1200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ea typeface="+mn-ea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400 V Lines</a:t>
                      </a:r>
                    </a:p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(Miles)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Estimat</a:t>
                      </a:r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3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ed</a:t>
                      </a:r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Cost</a:t>
                      </a:r>
                      <a:r>
                        <a:rPr lang="my-MM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/>
                      </a:r>
                      <a:br>
                        <a:rPr lang="my-MM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r>
                        <a:rPr lang="my-MM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</a:t>
                      </a:r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Mil</a:t>
                      </a:r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300" b="1" i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Kyats</a:t>
                      </a:r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)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6343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mile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Material Cost</a:t>
                      </a:r>
                      <a:endParaRPr lang="my-MM" sz="1300" b="1" i="0" u="none" strike="noStrike" dirty="0" smtClean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Transp</a:t>
                      </a:r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-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ort Cost</a:t>
                      </a:r>
                      <a:endParaRPr lang="my-MM" sz="1300" b="1" i="0" u="none" strike="noStrike" dirty="0" smtClean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  <a:p>
                      <a:pPr algn="ctr"/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Construc</a:t>
                      </a:r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-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tion</a:t>
                      </a:r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Cost</a:t>
                      </a:r>
                      <a:endParaRPr lang="my-MM" sz="1300" b="1" i="0" u="none" strike="noStrike" dirty="0" smtClean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KVA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Material Cost</a:t>
                      </a:r>
                      <a:endParaRPr lang="my-MM" sz="1300" b="1" i="0" u="none" strike="noStrike" dirty="0" smtClean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Transp</a:t>
                      </a:r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-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ort Cost</a:t>
                      </a:r>
                      <a:endParaRPr lang="my-MM" sz="1300" b="1" i="0" u="none" strike="noStrike" dirty="0" smtClean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Construction Cost</a:t>
                      </a:r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7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Tat </a:t>
                      </a:r>
                      <a:r>
                        <a:rPr lang="en-US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Kon</a:t>
                      </a:r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Kyathe-aing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462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462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890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40.5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49.5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88.5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24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Ywezu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692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692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1722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40.5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49.5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88.5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148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97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Choutkone</a:t>
                      </a:r>
                      <a:r>
                        <a:rPr lang="my-MM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/</a:t>
                      </a:r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                                </a:t>
                      </a:r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Naungkham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445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370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994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40.5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49.5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88.50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24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Shartaw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904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904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1754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40.5</a:t>
                      </a:r>
                      <a:endParaRPr lang="my-MM" sz="1300" b="0" i="0" u="none" strike="noStrike" dirty="0" smtClean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49.5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88.50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148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24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Yaeaye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1205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1209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1905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13.5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58.5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75.00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185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24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Paytaw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122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231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40.5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49.5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67.00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24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Shargonaing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295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50.50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24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Ywezu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470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50.50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491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Shwemyo</a:t>
                      </a:r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(E/W)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345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282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733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37.00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24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Butar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253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253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524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19.50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24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Bawga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143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140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340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19,5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19.50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24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Pinn</a:t>
                      </a:r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Su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244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13.5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34.00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593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Tha</a:t>
                      </a:r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Yet Taw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157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0.25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6.8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8.3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25.8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966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Yha</a:t>
                      </a:r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Pyay</a:t>
                      </a:r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Chaung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558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558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1473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0.05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39.0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40.7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57200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5458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5330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11732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292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21.6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43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356.5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3800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22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362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22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33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417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773.5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31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1147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56EFCE-0C6D-47C0-B384-9D685C06C159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05129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864" y="71437"/>
            <a:ext cx="8186736" cy="671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6019800" y="4572000"/>
            <a:ext cx="2895600" cy="2246769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fontAlgn="ctr"/>
            <a:r>
              <a:rPr lang="en-US" sz="2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Legend</a:t>
            </a:r>
          </a:p>
          <a:p>
            <a:pPr algn="ctr" fontAlgn="ctr"/>
            <a:endParaRPr lang="en-US" sz="2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fontAlgn="ctr"/>
            <a:r>
              <a:rPr lang="en-US" sz="16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         Existing 11 kV  Line</a:t>
            </a:r>
          </a:p>
          <a:p>
            <a:pPr fontAlgn="ctr"/>
            <a:endParaRPr lang="en-US" sz="16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fontAlgn="ctr"/>
            <a:endParaRPr lang="my-MM" sz="1600" b="1" dirty="0" smtClean="0">
              <a:latin typeface="Myanmar2" pitchFamily="34" charset="0"/>
              <a:cs typeface="Myanmar2" pitchFamily="34" charset="0"/>
            </a:endParaRPr>
          </a:p>
          <a:p>
            <a:pPr fontAlgn="ctr"/>
            <a:r>
              <a:rPr lang="en-US" sz="1600" b="1" dirty="0" smtClean="0">
                <a:latin typeface="Myanmar2" pitchFamily="34" charset="0"/>
                <a:cs typeface="Myanmar2" pitchFamily="34" charset="0"/>
              </a:rPr>
              <a:t>         </a:t>
            </a:r>
            <a:r>
              <a:rPr lang="en-US" sz="16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Extension 11/0.4 kV Substation</a:t>
            </a:r>
          </a:p>
          <a:p>
            <a:pPr fontAlgn="ctr"/>
            <a:endParaRPr lang="en-US" sz="16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fontAlgn="ctr"/>
            <a:endParaRPr lang="en-US" sz="2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48000" y="4800600"/>
            <a:ext cx="1981200" cy="73866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33/11 kV (5 MVA)</a:t>
            </a:r>
          </a:p>
          <a:p>
            <a:pPr algn="ctr" fontAlgn="ctr"/>
            <a:r>
              <a:rPr lang="en-US" sz="14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Ngwetaung</a:t>
            </a:r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Substation </a:t>
            </a:r>
          </a:p>
          <a:p>
            <a:pPr algn="ctr" fontAlgn="ctr"/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(3 MW)</a:t>
            </a:r>
            <a:endParaRPr lang="en-US" sz="11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53165"/>
            <a:ext cx="9906000" cy="76944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2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Location Map of Electrification Plan for </a:t>
            </a:r>
            <a:r>
              <a:rPr lang="en-US" sz="22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Tatkon</a:t>
            </a:r>
            <a:r>
              <a:rPr lang="en-US" sz="2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Township</a:t>
            </a:r>
          </a:p>
          <a:p>
            <a:pPr algn="ctr" fontAlgn="ctr"/>
            <a:r>
              <a:rPr lang="en-US" sz="2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(Within 2 miles from Existing 11 kV Distribution Line)</a:t>
            </a: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5257800"/>
            <a:ext cx="304800" cy="315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5932534"/>
            <a:ext cx="304800" cy="315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9"/>
          <p:cNvSpPr/>
          <p:nvPr/>
        </p:nvSpPr>
        <p:spPr>
          <a:xfrm>
            <a:off x="3124200" y="3429000"/>
            <a:ext cx="1447800" cy="46166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2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Shargon</a:t>
            </a:r>
            <a:r>
              <a:rPr lang="en-US" sz="1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-</a:t>
            </a:r>
            <a:r>
              <a:rPr lang="en-US" sz="12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aing</a:t>
            </a:r>
            <a:r>
              <a:rPr lang="en-US" sz="1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1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(100 </a:t>
            </a:r>
            <a:r>
              <a:rPr lang="en-US" sz="12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16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057400" y="2510135"/>
            <a:ext cx="1371600" cy="46166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2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YweZu</a:t>
            </a:r>
            <a:r>
              <a:rPr lang="en-US" sz="1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1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(100 </a:t>
            </a:r>
            <a:r>
              <a:rPr lang="en-US" sz="12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16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600200" y="4343400"/>
            <a:ext cx="1295400" cy="46166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Pay Taw Village</a:t>
            </a:r>
          </a:p>
          <a:p>
            <a:pPr algn="ctr" fontAlgn="ctr"/>
            <a:r>
              <a:rPr lang="en-US" sz="1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(100 </a:t>
            </a:r>
            <a:r>
              <a:rPr lang="en-US" sz="12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16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66800" y="5665113"/>
            <a:ext cx="1295400" cy="43088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Shar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Taw Village</a:t>
            </a:r>
          </a:p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(2x200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14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38200" y="3810000"/>
            <a:ext cx="838200" cy="76944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Yeage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</a:t>
            </a:r>
          </a:p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(3x200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14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38200" y="6350169"/>
            <a:ext cx="685800" cy="415498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7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Ywezu</a:t>
            </a:r>
            <a:r>
              <a:rPr lang="en-US" sz="7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7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</a:t>
            </a:r>
          </a:p>
          <a:p>
            <a:pPr algn="ctr" fontAlgn="ctr"/>
            <a:r>
              <a:rPr lang="en-US" sz="7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(2x200 </a:t>
            </a:r>
            <a:r>
              <a:rPr lang="en-US" sz="7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7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9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600200" y="6324600"/>
            <a:ext cx="685800" cy="415498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7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Sintae</a:t>
            </a:r>
            <a:r>
              <a:rPr lang="en-US" sz="7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7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</a:t>
            </a:r>
          </a:p>
          <a:p>
            <a:pPr algn="ctr" fontAlgn="ctr"/>
            <a:r>
              <a:rPr lang="en-US" sz="7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(2x200 </a:t>
            </a:r>
            <a:r>
              <a:rPr lang="en-US" sz="7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7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9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362200" y="6324600"/>
            <a:ext cx="609600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7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Kyathe-aing</a:t>
            </a:r>
            <a:r>
              <a:rPr lang="en-US" sz="7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7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(2x200 </a:t>
            </a:r>
            <a:r>
              <a:rPr lang="en-US" sz="7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7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9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048000" y="6367046"/>
            <a:ext cx="990600" cy="33855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Tharyarae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(200 </a:t>
            </a:r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1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114800" y="6367046"/>
            <a:ext cx="990600" cy="33855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Chaukgon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(2x200 </a:t>
            </a:r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1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676400" y="5299502"/>
            <a:ext cx="1219200" cy="415498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05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Konebaw</a:t>
            </a:r>
            <a:r>
              <a:rPr lang="en-US" sz="105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105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(2x200 </a:t>
            </a:r>
            <a:r>
              <a:rPr lang="en-US" sz="105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05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12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743200" y="3962400"/>
            <a:ext cx="2209800" cy="26161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smtClean="0">
                <a:latin typeface="Myanmar2" pitchFamily="34" charset="0"/>
                <a:cs typeface="Myanmar2" pitchFamily="34" charset="0"/>
              </a:rPr>
              <a:t>Existing 11 kV  </a:t>
            </a:r>
            <a:r>
              <a:rPr lang="en-US" sz="1100" b="1" dirty="0" err="1" smtClean="0">
                <a:latin typeface="Myanmar2" pitchFamily="34" charset="0"/>
                <a:cs typeface="Myanmar2" pitchFamily="34" charset="0"/>
              </a:rPr>
              <a:t>Sitechen</a:t>
            </a:r>
            <a:r>
              <a:rPr lang="en-US" sz="1100" b="1" dirty="0" smtClean="0">
                <a:latin typeface="Myanmar2" pitchFamily="34" charset="0"/>
                <a:cs typeface="Myanmar2" pitchFamily="34" charset="0"/>
              </a:rPr>
              <a:t> feeder</a:t>
            </a:r>
          </a:p>
        </p:txBody>
      </p:sp>
      <p:sp>
        <p:nvSpPr>
          <p:cNvPr id="22" name="Rectangle 21"/>
          <p:cNvSpPr/>
          <p:nvPr/>
        </p:nvSpPr>
        <p:spPr>
          <a:xfrm>
            <a:off x="3352800" y="5562600"/>
            <a:ext cx="2209800" cy="26161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smtClean="0">
                <a:latin typeface="Myanmar2" pitchFamily="34" charset="0"/>
                <a:cs typeface="Myanmar2" pitchFamily="34" charset="0"/>
              </a:rPr>
              <a:t>Existing 11 kV  </a:t>
            </a:r>
            <a:r>
              <a:rPr lang="en-US" sz="1100" b="1" dirty="0" err="1" smtClean="0">
                <a:latin typeface="Myanmar2" pitchFamily="34" charset="0"/>
                <a:cs typeface="Myanmar2" pitchFamily="34" charset="0"/>
              </a:rPr>
              <a:t>Sharpinsate</a:t>
            </a:r>
            <a:r>
              <a:rPr lang="en-US" sz="1100" b="1" dirty="0" smtClean="0">
                <a:latin typeface="Myanmar2" pitchFamily="34" charset="0"/>
                <a:cs typeface="Myanmar2" pitchFamily="34" charset="0"/>
              </a:rPr>
              <a:t> feeder</a:t>
            </a:r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56EFCE-0C6D-47C0-B384-9D685C06C159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13286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889" y="152400"/>
            <a:ext cx="8139111" cy="6647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6172200" y="4572000"/>
            <a:ext cx="2895600" cy="2246769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fontAlgn="ctr"/>
            <a:r>
              <a:rPr lang="en-US" sz="2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Legend</a:t>
            </a:r>
          </a:p>
          <a:p>
            <a:pPr algn="ctr" fontAlgn="ctr"/>
            <a:endParaRPr lang="en-US" sz="2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fontAlgn="ctr"/>
            <a:r>
              <a:rPr lang="en-US" sz="16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         Existing 11 kV  Line</a:t>
            </a:r>
          </a:p>
          <a:p>
            <a:pPr fontAlgn="ctr"/>
            <a:endParaRPr lang="en-US" sz="16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fontAlgn="ctr"/>
            <a:endParaRPr lang="my-MM" sz="1600" b="1" dirty="0" smtClean="0">
              <a:latin typeface="Myanmar2" pitchFamily="34" charset="0"/>
              <a:cs typeface="Myanmar2" pitchFamily="34" charset="0"/>
            </a:endParaRPr>
          </a:p>
          <a:p>
            <a:pPr fontAlgn="ctr"/>
            <a:r>
              <a:rPr lang="en-US" sz="1600" b="1" dirty="0" smtClean="0">
                <a:latin typeface="Myanmar2" pitchFamily="34" charset="0"/>
                <a:cs typeface="Myanmar2" pitchFamily="34" charset="0"/>
              </a:rPr>
              <a:t>         </a:t>
            </a:r>
            <a:r>
              <a:rPr lang="en-US" sz="16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Extension 11/0.4 kV Substation</a:t>
            </a:r>
          </a:p>
          <a:p>
            <a:pPr fontAlgn="ctr"/>
            <a:endParaRPr lang="en-US" sz="16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fontAlgn="ctr"/>
            <a:endParaRPr lang="en-US" sz="2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130314"/>
            <a:ext cx="9906000" cy="76944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2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Location Map of Electrification Plan for </a:t>
            </a:r>
            <a:r>
              <a:rPr lang="en-US" sz="22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Tatkon</a:t>
            </a:r>
            <a:r>
              <a:rPr lang="en-US" sz="2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Township</a:t>
            </a:r>
          </a:p>
          <a:p>
            <a:pPr algn="ctr" fontAlgn="ctr"/>
            <a:r>
              <a:rPr lang="en-US" sz="2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(Within 2 miles from Existing 11 kV Distribution Line)</a:t>
            </a: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8400" y="5257800"/>
            <a:ext cx="304800" cy="315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8400" y="5932534"/>
            <a:ext cx="304800" cy="315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8"/>
          <p:cNvSpPr/>
          <p:nvPr/>
        </p:nvSpPr>
        <p:spPr>
          <a:xfrm>
            <a:off x="2819400" y="6019800"/>
            <a:ext cx="1981200" cy="73866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33/11 kV (10 MVA)</a:t>
            </a:r>
          </a:p>
          <a:p>
            <a:pPr algn="ctr" fontAlgn="ctr"/>
            <a:r>
              <a:rPr lang="en-US" sz="14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Zayarthiri</a:t>
            </a:r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Substation </a:t>
            </a:r>
          </a:p>
          <a:p>
            <a:pPr algn="ctr" fontAlgn="ctr"/>
            <a:r>
              <a:rPr lang="en-US" sz="14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(1.62 MW)</a:t>
            </a:r>
            <a:endParaRPr lang="en-US" sz="11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371600" y="1219200"/>
            <a:ext cx="1447800" cy="46166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Kan </a:t>
            </a:r>
            <a:r>
              <a:rPr lang="en-US" sz="12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Hla</a:t>
            </a:r>
            <a:r>
              <a:rPr lang="en-US" sz="1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1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(2x200 </a:t>
            </a:r>
            <a:r>
              <a:rPr lang="en-US" sz="12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16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133600" y="1752600"/>
            <a:ext cx="1371600" cy="46166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2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Bawga</a:t>
            </a:r>
            <a:r>
              <a:rPr lang="en-US" sz="1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1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(200 </a:t>
            </a:r>
            <a:r>
              <a:rPr lang="en-US" sz="12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16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590800" y="2286000"/>
            <a:ext cx="1371600" cy="64633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2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Thapyaechaung</a:t>
            </a:r>
            <a:r>
              <a:rPr lang="en-US" sz="1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1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(2x200 </a:t>
            </a:r>
            <a:r>
              <a:rPr lang="en-US" sz="12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16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90600" y="1828800"/>
            <a:ext cx="762000" cy="76944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Buta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(200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14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066800" y="3810000"/>
            <a:ext cx="762000" cy="76944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Pinsu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(100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14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295400" y="2971800"/>
            <a:ext cx="533400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7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Thayataw</a:t>
            </a:r>
            <a:r>
              <a:rPr lang="en-US" sz="7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7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 (100 </a:t>
            </a:r>
            <a:r>
              <a:rPr lang="en-US" sz="7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7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9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28800" y="3352800"/>
            <a:ext cx="685800" cy="630942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7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ShweMyo</a:t>
            </a:r>
            <a:r>
              <a:rPr lang="en-US" sz="7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(East/West) Village</a:t>
            </a:r>
          </a:p>
          <a:p>
            <a:pPr algn="ctr" fontAlgn="ctr"/>
            <a:r>
              <a:rPr lang="en-US" sz="7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 </a:t>
            </a:r>
          </a:p>
          <a:p>
            <a:pPr algn="ctr" fontAlgn="ctr"/>
            <a:r>
              <a:rPr lang="en-US" sz="7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(200 +100 </a:t>
            </a:r>
            <a:r>
              <a:rPr lang="en-US" sz="7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7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9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 rot="5400000">
            <a:off x="1311905" y="4936495"/>
            <a:ext cx="2057400" cy="26161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Existing 11 kV 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Pyi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San </a:t>
            </a:r>
            <a:r>
              <a:rPr lang="en-US" sz="11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Aung</a:t>
            </a:r>
            <a:r>
              <a:rPr lang="en-US" sz="11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feeder</a:t>
            </a:r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56EFCE-0C6D-47C0-B384-9D685C06C159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5316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820416898"/>
              </p:ext>
            </p:extLst>
          </p:nvPr>
        </p:nvGraphicFramePr>
        <p:xfrm>
          <a:off x="76200" y="76201"/>
          <a:ext cx="9789320" cy="6670496"/>
        </p:xfrm>
        <a:graphic>
          <a:graphicData uri="http://schemas.openxmlformats.org/drawingml/2006/table">
            <a:tbl>
              <a:tblPr/>
              <a:tblGrid>
                <a:gridCol w="203674"/>
                <a:gridCol w="329726"/>
                <a:gridCol w="1188720"/>
                <a:gridCol w="373403"/>
                <a:gridCol w="398864"/>
                <a:gridCol w="441297"/>
                <a:gridCol w="280053"/>
                <a:gridCol w="390377"/>
                <a:gridCol w="466757"/>
                <a:gridCol w="305514"/>
                <a:gridCol w="210313"/>
                <a:gridCol w="197038"/>
                <a:gridCol w="274320"/>
                <a:gridCol w="365760"/>
                <a:gridCol w="274320"/>
                <a:gridCol w="305513"/>
                <a:gridCol w="157768"/>
                <a:gridCol w="359908"/>
                <a:gridCol w="322486"/>
                <a:gridCol w="79606"/>
                <a:gridCol w="336231"/>
                <a:gridCol w="806215"/>
                <a:gridCol w="640080"/>
                <a:gridCol w="441297"/>
                <a:gridCol w="640080"/>
              </a:tblGrid>
              <a:tr h="635433">
                <a:tc gridSpan="25">
                  <a:txBody>
                    <a:bodyPr/>
                    <a:lstStyle/>
                    <a:p>
                      <a:pPr algn="ctr" fontAlgn="ctr"/>
                      <a:r>
                        <a:rPr lang="en-US" sz="2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Detailed Electrification Plan for Tat </a:t>
                      </a:r>
                      <a:r>
                        <a:rPr lang="en-US" sz="22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Kon</a:t>
                      </a:r>
                      <a:r>
                        <a:rPr lang="en-US" sz="2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Township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(Within 2 miles from Existing</a:t>
                      </a:r>
                      <a:r>
                        <a:rPr lang="en-US" sz="2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11 kV Distribution Line after upgrading 33kV Substation)</a:t>
                      </a:r>
                      <a:endParaRPr lang="en-US" sz="2200" b="1" i="0" u="none" strike="noStrike" dirty="0" smtClean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7580">
                <a:tc>
                  <a:txBody>
                    <a:bodyPr/>
                    <a:lstStyle/>
                    <a:p>
                      <a:pPr algn="ctr" fontAlgn="ctr"/>
                      <a:endParaRPr lang="en-US" sz="1300" b="1" i="0" u="none" strike="noStrike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300" b="1" i="0" u="none" strike="noStrike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300" b="1" i="0" u="none" strike="noStrike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300" b="1" i="0" u="none" strike="noStrike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300" b="1" i="0" u="none" strike="noStrike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300" b="1" i="0" u="none" strike="noStrike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300" b="1" i="0" u="none" strike="noStrike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300" b="1" i="0" u="none" strike="noStrike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300" b="1" i="0" u="none" strike="noStrike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300" b="1" i="0" u="none" strike="noStrike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en-US" sz="1300" b="1" i="0" u="none" strike="noStrike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en-US" sz="1300" b="1" i="0" u="none" strike="noStrike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300" b="1" i="0" u="none" strike="noStrike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300" b="1" i="0" u="none" strike="noStrike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en-US" sz="1300" b="1" i="0" u="none" strike="noStrike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300" b="1" i="0" u="none" strike="noStrike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en-US" sz="1300" b="1" i="0" u="none" strike="noStrike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300" b="1" i="0" u="none" strike="noStrike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300" b="1" i="0" u="none" strike="noStrike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300" b="1" i="0" u="none" strike="noStrike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300" b="1" i="0" u="none" strike="noStrike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320">
                <a:tc rowSpan="3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</a:t>
                      </a:r>
                      <a:endParaRPr lang="my-MM" sz="1300" b="1" i="0" u="none" strike="noStrike" dirty="0" smtClean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Township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</a:t>
                      </a:r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of </a:t>
                      </a:r>
                    </a:p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Village</a:t>
                      </a:r>
                    </a:p>
                    <a:p>
                      <a:pPr algn="ctr" fontAlgn="ctr"/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To be </a:t>
                      </a:r>
                    </a:p>
                    <a:p>
                      <a:pPr algn="ctr" fontAlgn="ctr"/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Electrified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 of House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House</a:t>
                      </a:r>
                    </a:p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hold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Popu</a:t>
                      </a:r>
                      <a:endParaRPr lang="en-US" sz="1300" b="1" i="0" u="none" strike="noStrike" dirty="0" smtClean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Lation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16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 be constructed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Estimated</a:t>
                      </a:r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cost </a:t>
                      </a:r>
                    </a:p>
                    <a:p>
                      <a:pPr algn="ctr" fontAlgn="ctr"/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(Mil </a:t>
                      </a:r>
                      <a:r>
                        <a:rPr lang="en-US" sz="1300" b="1" i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Kyates</a:t>
                      </a:r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)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Task</a:t>
                      </a:r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by </a:t>
                      </a:r>
                      <a:r>
                        <a:rPr lang="en-US" sz="1300" b="1" i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Naypyitaw</a:t>
                      </a:r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Council Area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43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Cost for 11 kV Line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3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ea typeface="+mn-ea"/>
                          <a:cs typeface="Myanmar2" pitchFamily="34" charset="0"/>
                        </a:rPr>
                        <a:t>11/0.4 kV Transformer</a:t>
                      </a:r>
                      <a:endParaRPr lang="my-MM" sz="1300" b="1" i="0" u="none" strike="noStrike" kern="1200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ea typeface="+mn-ea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33/11</a:t>
                      </a:r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kV </a:t>
                      </a:r>
                    </a:p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Sub-Station</a:t>
                      </a:r>
                    </a:p>
                    <a:p>
                      <a:pPr algn="ctr" fontAlgn="ctr"/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upgrading </a:t>
                      </a:r>
                    </a:p>
                    <a:p>
                      <a:pPr algn="ctr" fontAlgn="ctr"/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Cost</a:t>
                      </a:r>
                      <a:endParaRPr lang="en-US" sz="1300" b="1" i="0" u="none" strike="noStrike" dirty="0" smtClean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5802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mile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Material Cost</a:t>
                      </a:r>
                      <a:endParaRPr lang="my-MM" sz="1300" b="1" i="0" u="none" strike="noStrike" dirty="0" smtClean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Transport Cost</a:t>
                      </a:r>
                      <a:endParaRPr lang="my-MM" sz="1300" b="1" i="0" u="none" strike="noStrike" dirty="0" smtClean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Construction Cost</a:t>
                      </a:r>
                      <a:endParaRPr lang="my-MM" sz="1300" b="1" i="0" u="none" strike="noStrike" dirty="0" smtClean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my-MM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ea typeface="+mn-ea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KVA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Material Cost</a:t>
                      </a:r>
                      <a:endParaRPr lang="my-MM" sz="1300" b="1" i="0" u="none" strike="noStrike" dirty="0" smtClean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Transport Cost</a:t>
                      </a:r>
                      <a:endParaRPr lang="my-MM" sz="1300" b="1" i="0" u="none" strike="noStrike" dirty="0" smtClean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Construction Cost</a:t>
                      </a:r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  <a:endParaRPr lang="my-MM" sz="1300" b="1" i="0" u="none" strike="noStrike" dirty="0" smtClean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sz="1300" b="1" i="0" u="none" strike="noStrike" dirty="0" smtClean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400 V Lines</a:t>
                      </a:r>
                    </a:p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(Miles)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Estimat</a:t>
                      </a:r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3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ed</a:t>
                      </a:r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Cost</a:t>
                      </a:r>
                      <a:r>
                        <a:rPr lang="my-MM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/>
                      </a:r>
                      <a:br>
                        <a:rPr lang="my-MM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r>
                        <a:rPr lang="my-MM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</a:t>
                      </a:r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Mil</a:t>
                      </a:r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300" b="1" i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Kyats</a:t>
                      </a:r>
                      <a:r>
                        <a:rPr lang="en-US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)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457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Tat</a:t>
                      </a:r>
                    </a:p>
                    <a:p>
                      <a:pPr algn="ctr" fontAlgn="ctr"/>
                      <a:r>
                        <a:rPr lang="en-US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Kon</a:t>
                      </a:r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Thahtaygon</a:t>
                      </a:r>
                      <a:r>
                        <a:rPr lang="en-GB" sz="13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+</a:t>
                      </a:r>
                      <a:endParaRPr lang="en-GB" sz="1300" b="0" i="0" u="none" strike="noStrike" dirty="0" smtClean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Thahtaygon</a:t>
                      </a:r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(Extension)</a:t>
                      </a:r>
                      <a:endParaRPr lang="my-MM" sz="1300" b="0" i="0" u="none" strike="noStrike" dirty="0" smtClean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358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358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885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703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988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New </a:t>
                      </a:r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Yit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558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558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1302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0.75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20.3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24.8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58.5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83.3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75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Ze</a:t>
                      </a:r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Gon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158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185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50.5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492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Ponnama</a:t>
                      </a:r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/</a:t>
                      </a:r>
                      <a:r>
                        <a:rPr lang="en-GB" sz="13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0" i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Ywataw</a:t>
                      </a:r>
                      <a:r>
                        <a:rPr lang="en-GB" sz="13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0" i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Gon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323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439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40.5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49.5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88.5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75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Mon Nan </a:t>
                      </a:r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Gon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351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40.5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49.5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969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Kyae</a:t>
                      </a:r>
                      <a:r>
                        <a:rPr lang="en-GB" sz="1300" b="0" i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Chaung</a:t>
                      </a:r>
                      <a:r>
                        <a:rPr lang="en-GB" sz="13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(S)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0.75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20.3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24.8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42.3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1089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Kyae</a:t>
                      </a:r>
                      <a:r>
                        <a:rPr lang="en-GB" sz="1300" b="0" i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Chaung</a:t>
                      </a:r>
                      <a:r>
                        <a:rPr lang="en-GB" sz="13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(N)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354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354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673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0.25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6.8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8.3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47.3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83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Kaung</a:t>
                      </a:r>
                      <a:r>
                        <a:rPr lang="en-GB" sz="13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0" i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Ywa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561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573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1285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40.5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49.5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88.5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75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Htayan</a:t>
                      </a:r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Kar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50.5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83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Naungbooa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245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269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536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478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Kan</a:t>
                      </a:r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Gyi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339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1050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10500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40.5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49.5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34</a:t>
                      </a:r>
                      <a:endParaRPr lang="my-MM" sz="1300" b="0" i="0" u="none" strike="noStrike" dirty="0" smtClean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88.5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148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898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Khayansetgon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664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710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1387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67.5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82.5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121.5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83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Aye Mon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50.5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83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Oak Shit </a:t>
                      </a:r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Kon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281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273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615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51.3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3.8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7.6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62.7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82.2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988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Naung</a:t>
                      </a:r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Ngar</a:t>
                      </a:r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Pin (S)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223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223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483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0.5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13.5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83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Thaw </a:t>
                      </a:r>
                      <a:r>
                        <a:rPr lang="en-GB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Thar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547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586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2540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83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4967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5603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21600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21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557.7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41.3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82.6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681.6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4700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26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432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26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39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497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600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1778.6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34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1258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269" marR="6269" marT="62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56EFCE-0C6D-47C0-B384-9D685C06C159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16273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89" y="17382"/>
            <a:ext cx="8329611" cy="6764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6172200" y="4572000"/>
            <a:ext cx="2895600" cy="2246769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fontAlgn="ctr"/>
            <a:r>
              <a:rPr lang="en-US" sz="2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Legend</a:t>
            </a:r>
          </a:p>
          <a:p>
            <a:pPr algn="ctr" fontAlgn="ctr"/>
            <a:endParaRPr lang="en-US" sz="2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fontAlgn="ctr"/>
            <a:r>
              <a:rPr lang="en-US" sz="16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         Existing 11 kV  Line</a:t>
            </a:r>
          </a:p>
          <a:p>
            <a:pPr fontAlgn="ctr"/>
            <a:endParaRPr lang="en-US" sz="16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fontAlgn="ctr"/>
            <a:endParaRPr lang="my-MM" sz="1600" b="1" dirty="0" smtClean="0">
              <a:latin typeface="Myanmar2" pitchFamily="34" charset="0"/>
              <a:cs typeface="Myanmar2" pitchFamily="34" charset="0"/>
            </a:endParaRPr>
          </a:p>
          <a:p>
            <a:pPr fontAlgn="ctr"/>
            <a:r>
              <a:rPr lang="en-US" sz="1600" b="1" dirty="0" smtClean="0">
                <a:latin typeface="Myanmar2" pitchFamily="34" charset="0"/>
                <a:cs typeface="Myanmar2" pitchFamily="34" charset="0"/>
              </a:rPr>
              <a:t>         </a:t>
            </a:r>
            <a:r>
              <a:rPr lang="en-US" sz="16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Extension 11/0.4 kV Substation</a:t>
            </a:r>
          </a:p>
          <a:p>
            <a:pPr fontAlgn="ctr"/>
            <a:endParaRPr lang="en-US" sz="16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fontAlgn="ctr"/>
            <a:endParaRPr lang="en-US" sz="2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42532"/>
            <a:ext cx="9906000" cy="76944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2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Location Map of Electrification Plan for </a:t>
            </a:r>
            <a:r>
              <a:rPr lang="en-US" sz="22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Takone</a:t>
            </a:r>
            <a:r>
              <a:rPr lang="en-US" sz="2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 Township</a:t>
            </a:r>
          </a:p>
          <a:p>
            <a:pPr algn="ctr" fontAlgn="ctr"/>
            <a:r>
              <a:rPr lang="en-US" sz="2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(Within 2 miles from Existing 11 kV Distribution Line after upgrading 33kV Substation)</a:t>
            </a: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8400" y="5257800"/>
            <a:ext cx="304800" cy="315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8400" y="5932534"/>
            <a:ext cx="304800" cy="315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8"/>
          <p:cNvSpPr/>
          <p:nvPr/>
        </p:nvSpPr>
        <p:spPr>
          <a:xfrm>
            <a:off x="990600" y="4724400"/>
            <a:ext cx="1600200" cy="64633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33/11 kV (10 MVA)</a:t>
            </a:r>
          </a:p>
          <a:p>
            <a:pPr algn="ctr" fontAlgn="ctr"/>
            <a:r>
              <a:rPr lang="en-US" sz="12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NgweTaung</a:t>
            </a:r>
            <a:r>
              <a:rPr lang="en-US" sz="1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Substation </a:t>
            </a:r>
          </a:p>
          <a:p>
            <a:pPr algn="ctr" fontAlgn="ctr"/>
            <a:r>
              <a:rPr lang="en-US" sz="1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(3 MW)</a:t>
            </a:r>
            <a:endParaRPr lang="en-US" sz="105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657600" y="4572000"/>
            <a:ext cx="2057400" cy="64633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33/11 kV (10 MVA)</a:t>
            </a:r>
          </a:p>
          <a:p>
            <a:pPr algn="ctr" fontAlgn="ctr"/>
            <a:r>
              <a:rPr lang="en-US" sz="1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Extension  </a:t>
            </a:r>
            <a:r>
              <a:rPr lang="en-US" sz="12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NgweTaung</a:t>
            </a:r>
            <a:r>
              <a:rPr lang="en-US" sz="12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Substation</a:t>
            </a:r>
            <a:endParaRPr lang="en-US" sz="105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14400" y="2937302"/>
            <a:ext cx="1219200" cy="415498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05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ThawTa</a:t>
            </a:r>
            <a:r>
              <a:rPr lang="en-US" sz="105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105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(2x200 </a:t>
            </a:r>
            <a:r>
              <a:rPr lang="en-US" sz="105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05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12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057400" y="2362200"/>
            <a:ext cx="990600" cy="553998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0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AyemonVillage</a:t>
            </a:r>
            <a:endParaRPr lang="en-US" sz="1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  <a:p>
            <a:pPr algn="ctr" fontAlgn="ctr"/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</a:t>
            </a:r>
          </a:p>
          <a:p>
            <a:pPr algn="ctr" fontAlgn="ctr"/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(100 </a:t>
            </a:r>
            <a:r>
              <a:rPr lang="en-US" sz="10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11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124200" y="2209800"/>
            <a:ext cx="838200" cy="70788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0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Okshitkon</a:t>
            </a:r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</a:t>
            </a:r>
          </a:p>
          <a:p>
            <a:pPr algn="ctr" fontAlgn="ctr"/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</a:t>
            </a:r>
          </a:p>
          <a:p>
            <a:pPr algn="ctr" fontAlgn="ctr"/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(200 </a:t>
            </a:r>
            <a:r>
              <a:rPr lang="en-US" sz="10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11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038600" y="2209800"/>
            <a:ext cx="990600" cy="70788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0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Nyaung</a:t>
            </a:r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0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Ngar</a:t>
            </a:r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Pin Village</a:t>
            </a:r>
          </a:p>
          <a:p>
            <a:pPr algn="ctr" fontAlgn="ctr"/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</a:t>
            </a:r>
          </a:p>
          <a:p>
            <a:pPr algn="ctr" fontAlgn="ctr"/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(200 </a:t>
            </a:r>
            <a:r>
              <a:rPr lang="en-US" sz="10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11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419600" y="3048000"/>
            <a:ext cx="1295400" cy="40011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0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Htayankar</a:t>
            </a:r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 </a:t>
            </a:r>
          </a:p>
          <a:p>
            <a:pPr algn="ctr" fontAlgn="ctr"/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(200 </a:t>
            </a:r>
            <a:r>
              <a:rPr lang="en-US" sz="10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11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029200" y="3810000"/>
            <a:ext cx="1295400" cy="40011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0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Chaungywa</a:t>
            </a:r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 </a:t>
            </a:r>
          </a:p>
          <a:p>
            <a:pPr algn="ctr" fontAlgn="ctr"/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(2x200 </a:t>
            </a:r>
            <a:r>
              <a:rPr lang="en-US" sz="10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10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11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733800" y="3886200"/>
            <a:ext cx="1219200" cy="369332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9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Kyae</a:t>
            </a:r>
            <a:r>
              <a:rPr lang="en-US" sz="9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9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Chaung</a:t>
            </a:r>
            <a:r>
              <a:rPr lang="en-US" sz="9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(S) Village </a:t>
            </a:r>
          </a:p>
          <a:p>
            <a:pPr algn="ctr" fontAlgn="ctr"/>
            <a:r>
              <a:rPr lang="en-US" sz="9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(2x200 </a:t>
            </a:r>
            <a:r>
              <a:rPr lang="en-US" sz="9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9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105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200400" y="3200400"/>
            <a:ext cx="1219200" cy="33855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Kyae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Chaung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(N) Village </a:t>
            </a:r>
          </a:p>
          <a:p>
            <a:pPr algn="ctr" fontAlgn="ctr"/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(100 </a:t>
            </a:r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1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667000" y="3852446"/>
            <a:ext cx="990600" cy="33855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Monnangon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 </a:t>
            </a:r>
          </a:p>
          <a:p>
            <a:pPr algn="ctr" fontAlgn="ctr"/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(2x200 </a:t>
            </a:r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1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114800" y="5791200"/>
            <a:ext cx="914400" cy="46166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NaungBo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 </a:t>
            </a:r>
          </a:p>
          <a:p>
            <a:pPr algn="ctr" fontAlgn="ctr"/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</a:t>
            </a:r>
          </a:p>
          <a:p>
            <a:pPr algn="ctr" fontAlgn="ctr"/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(2x200 </a:t>
            </a:r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1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105400" y="5791200"/>
            <a:ext cx="914400" cy="46166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Kangyi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 </a:t>
            </a:r>
          </a:p>
          <a:p>
            <a:pPr algn="ctr" fontAlgn="ctr"/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</a:t>
            </a:r>
          </a:p>
          <a:p>
            <a:pPr algn="ctr" fontAlgn="ctr"/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(2x200 </a:t>
            </a:r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1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838200" y="6172200"/>
            <a:ext cx="533400" cy="58477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Zegon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 </a:t>
            </a:r>
          </a:p>
          <a:p>
            <a:pPr algn="ctr" fontAlgn="ctr"/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</a:t>
            </a:r>
          </a:p>
          <a:p>
            <a:pPr algn="ctr" fontAlgn="ctr"/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(100 </a:t>
            </a:r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1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371600" y="6400800"/>
            <a:ext cx="990600" cy="33855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Thahtaygon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 </a:t>
            </a:r>
          </a:p>
          <a:p>
            <a:pPr algn="ctr" fontAlgn="ctr"/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(100 </a:t>
            </a:r>
            <a:r>
              <a:rPr lang="en-US" sz="8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8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10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2362200" y="6324600"/>
            <a:ext cx="685800" cy="415498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7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Nweyit</a:t>
            </a:r>
            <a:r>
              <a:rPr lang="en-US" sz="7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 </a:t>
            </a:r>
          </a:p>
          <a:p>
            <a:pPr algn="ctr" fontAlgn="ctr"/>
            <a:r>
              <a:rPr lang="en-US" sz="7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11/0.4 kV </a:t>
            </a:r>
          </a:p>
          <a:p>
            <a:pPr algn="ctr" fontAlgn="ctr"/>
            <a:r>
              <a:rPr lang="en-US" sz="7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(3x200 </a:t>
            </a:r>
            <a:r>
              <a:rPr lang="en-US" sz="7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7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9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3810000" y="6324600"/>
            <a:ext cx="1295400" cy="30777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7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Ywadawgon</a:t>
            </a:r>
            <a:r>
              <a:rPr lang="en-US" sz="7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/</a:t>
            </a:r>
            <a:r>
              <a:rPr lang="en-US" sz="7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Ponnama</a:t>
            </a:r>
            <a:r>
              <a:rPr lang="en-US" sz="7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 Village 11/0.4 kV (2x200 </a:t>
            </a:r>
            <a:r>
              <a:rPr lang="en-US" sz="700" b="1" dirty="0" err="1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kVA</a:t>
            </a:r>
            <a:r>
              <a:rPr lang="en-US" sz="700" b="1" dirty="0" smtClean="0">
                <a:solidFill>
                  <a:srgbClr val="000000"/>
                </a:solidFill>
                <a:latin typeface="Myanmar2" pitchFamily="34" charset="0"/>
                <a:cs typeface="Myanmar2" pitchFamily="34" charset="0"/>
              </a:rPr>
              <a:t>)</a:t>
            </a:r>
            <a:endParaRPr lang="en-US" sz="900" b="1" dirty="0" smtClean="0">
              <a:solidFill>
                <a:srgbClr val="000000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2819400" y="4419600"/>
            <a:ext cx="2209800" cy="26161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smtClean="0">
                <a:latin typeface="Myanmar2" pitchFamily="34" charset="0"/>
                <a:cs typeface="Myanmar2" pitchFamily="34" charset="0"/>
              </a:rPr>
              <a:t>Existing 11 kV  </a:t>
            </a:r>
            <a:r>
              <a:rPr lang="en-US" sz="1100" b="1" dirty="0" err="1" smtClean="0">
                <a:latin typeface="Myanmar2" pitchFamily="34" charset="0"/>
                <a:cs typeface="Myanmar2" pitchFamily="34" charset="0"/>
              </a:rPr>
              <a:t>Sitechen</a:t>
            </a:r>
            <a:r>
              <a:rPr lang="en-US" sz="1100" b="1" dirty="0" smtClean="0">
                <a:latin typeface="Myanmar2" pitchFamily="34" charset="0"/>
                <a:cs typeface="Myanmar2" pitchFamily="34" charset="0"/>
              </a:rPr>
              <a:t> feeder</a:t>
            </a:r>
          </a:p>
        </p:txBody>
      </p:sp>
      <p:sp>
        <p:nvSpPr>
          <p:cNvPr id="29" name="Rectangle 28"/>
          <p:cNvSpPr/>
          <p:nvPr/>
        </p:nvSpPr>
        <p:spPr>
          <a:xfrm>
            <a:off x="838200" y="5334000"/>
            <a:ext cx="2209800" cy="26161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en-US" sz="1100" b="1" dirty="0" smtClean="0">
                <a:latin typeface="Myanmar2" pitchFamily="34" charset="0"/>
                <a:cs typeface="Myanmar2" pitchFamily="34" charset="0"/>
              </a:rPr>
              <a:t>Existing 11 kV  </a:t>
            </a:r>
            <a:r>
              <a:rPr lang="en-US" sz="1100" b="1" dirty="0" err="1" smtClean="0">
                <a:latin typeface="Myanmar2" pitchFamily="34" charset="0"/>
                <a:cs typeface="Myanmar2" pitchFamily="34" charset="0"/>
              </a:rPr>
              <a:t>Sharpinsate</a:t>
            </a:r>
            <a:r>
              <a:rPr lang="en-US" sz="1100" b="1" dirty="0" smtClean="0">
                <a:latin typeface="Myanmar2" pitchFamily="34" charset="0"/>
                <a:cs typeface="Myanmar2" pitchFamily="34" charset="0"/>
              </a:rPr>
              <a:t> feeder</a:t>
            </a:r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56EFCE-0C6D-47C0-B384-9D685C06C159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52400" y="533400"/>
          <a:ext cx="9601200" cy="5059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2933"/>
                <a:gridCol w="4398352"/>
                <a:gridCol w="1528115"/>
                <a:gridCol w="2971800"/>
              </a:tblGrid>
              <a:tr h="574856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Sr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No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Description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Quantities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Transported Site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latin typeface="Myanmar3" pitchFamily="18" charset="0"/>
                        </a:rPr>
                        <a:t>1</a:t>
                      </a:r>
                      <a:endParaRPr lang="en-US" sz="1600" b="0" dirty="0">
                        <a:latin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0" dirty="0" smtClean="0">
                          <a:latin typeface="Myanmar3" pitchFamily="18" charset="0"/>
                        </a:rPr>
                        <a:t>11/0.4 kV </a:t>
                      </a:r>
                      <a:r>
                        <a:rPr lang="en-US" sz="1600" b="0" baseline="0" dirty="0" smtClean="0">
                          <a:latin typeface="Myanmar3" pitchFamily="18" charset="0"/>
                        </a:rPr>
                        <a:t> </a:t>
                      </a:r>
                      <a:r>
                        <a:rPr lang="en-US" sz="1600" b="0" dirty="0" smtClean="0">
                          <a:latin typeface="Myanmar3" pitchFamily="18" charset="0"/>
                        </a:rPr>
                        <a:t>Distribution Transformer</a:t>
                      </a:r>
                      <a:endParaRPr lang="en-US" sz="1600" b="0" dirty="0">
                        <a:latin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55 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Nos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Datkhina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 District</a:t>
                      </a: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 , PMO Office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latin typeface="Myanmar3" pitchFamily="18" charset="0"/>
                        </a:rPr>
                        <a:t>2.</a:t>
                      </a:r>
                      <a:endParaRPr lang="en-US" sz="1600" b="0" dirty="0">
                        <a:latin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0" dirty="0" smtClean="0">
                          <a:latin typeface="Myanmar3" pitchFamily="18" charset="0"/>
                        </a:rPr>
                        <a:t>10 meter Concrete Pole </a:t>
                      </a:r>
                      <a:endParaRPr lang="en-US" sz="1600" b="0" dirty="0">
                        <a:latin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3039 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Nos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Datkhina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 District</a:t>
                      </a: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 , PMO Office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3.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Myanmar3" pitchFamily="18" charset="0"/>
                        <a:ea typeface="Myanmar3" pitchFamily="18" charset="0"/>
                        <a:cs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ACSR 95mm</a:t>
                      </a:r>
                      <a:r>
                        <a:rPr lang="en-US" sz="1600" b="0" baseline="30000" dirty="0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2</a:t>
                      </a:r>
                      <a:endParaRPr lang="en-US" sz="1600" b="0" baseline="30000" dirty="0">
                        <a:solidFill>
                          <a:schemeClr val="tx1"/>
                        </a:solidFill>
                        <a:latin typeface="Myanmar3" pitchFamily="18" charset="0"/>
                        <a:ea typeface="Myanmar3" pitchFamily="18" charset="0"/>
                        <a:cs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125</a:t>
                      </a: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 Tons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Myanmar3" pitchFamily="18" charset="0"/>
                        <a:ea typeface="Myanmar3" pitchFamily="18" charset="0"/>
                        <a:cs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Datkhina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 District, PMO Office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4.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Myanmar3" pitchFamily="18" charset="0"/>
                        <a:ea typeface="Myanmar3" pitchFamily="18" charset="0"/>
                        <a:cs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11kV Disc Insulators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Myanmar3" pitchFamily="18" charset="0"/>
                        <a:ea typeface="Myanmar3" pitchFamily="18" charset="0"/>
                        <a:cs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1989 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Nos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Myanmar3" pitchFamily="18" charset="0"/>
                        <a:ea typeface="Myanmar3" pitchFamily="18" charset="0"/>
                        <a:cs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Datkhina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 District, PMO Office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5.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Myanmar3" pitchFamily="18" charset="0"/>
                        <a:ea typeface="Myanmar3" pitchFamily="18" charset="0"/>
                        <a:cs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11kV Pin Insulators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Myanmar3" pitchFamily="18" charset="0"/>
                        <a:ea typeface="Myanmar3" pitchFamily="18" charset="0"/>
                        <a:cs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9169 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Nos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Myanmar3" pitchFamily="18" charset="0"/>
                        <a:ea typeface="Myanmar3" pitchFamily="18" charset="0"/>
                        <a:cs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Datkhina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 District, PMO Office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6.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Myanmar3" pitchFamily="18" charset="0"/>
                        <a:ea typeface="Myanmar3" pitchFamily="18" charset="0"/>
                        <a:cs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Surge arresters, 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Disconnectors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, Fuses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Myanmar3" pitchFamily="18" charset="0"/>
                        <a:ea typeface="Myanmar3" pitchFamily="18" charset="0"/>
                        <a:cs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55 Sets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Myanmar3" pitchFamily="18" charset="0"/>
                        <a:ea typeface="Myanmar3" pitchFamily="18" charset="0"/>
                        <a:cs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Datkhina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 District, PMO Office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7.</a:t>
                      </a:r>
                      <a:endParaRPr lang="en-US" b="0" dirty="0">
                        <a:solidFill>
                          <a:schemeClr val="tx1"/>
                        </a:solidFill>
                        <a:latin typeface="Myanmar3" pitchFamily="18" charset="0"/>
                        <a:ea typeface="Myanmar3" pitchFamily="18" charset="0"/>
                        <a:cs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Other Material</a:t>
                      </a:r>
                      <a:endParaRPr lang="en-US" b="0" dirty="0">
                        <a:solidFill>
                          <a:schemeClr val="tx1"/>
                        </a:solidFill>
                        <a:latin typeface="Myanmar3" pitchFamily="18" charset="0"/>
                        <a:ea typeface="Myanmar3" pitchFamily="18" charset="0"/>
                        <a:cs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1 Lot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Myanmar3" pitchFamily="18" charset="0"/>
                        <a:ea typeface="Myanmar3" pitchFamily="18" charset="0"/>
                        <a:cs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Datkhina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 District, PMO Office</a:t>
                      </a:r>
                      <a:endParaRPr lang="en-US" sz="1600" b="0" dirty="0">
                        <a:latin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0" y="0"/>
            <a:ext cx="9906000" cy="46166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latin typeface="Myanmar3" pitchFamily="18" charset="0"/>
              </a:rPr>
              <a:t> Main Materials List Transported to </a:t>
            </a:r>
            <a:r>
              <a:rPr lang="en-GB" sz="2400" b="1" dirty="0" err="1" smtClean="0">
                <a:solidFill>
                  <a:srgbClr val="000000"/>
                </a:solidFill>
                <a:latin typeface="Myanmar3" pitchFamily="18" charset="0"/>
                <a:ea typeface="Myanmar3" pitchFamily="18" charset="0"/>
                <a:cs typeface="Myanmar3" pitchFamily="18" charset="0"/>
              </a:rPr>
              <a:t>Dekkhina</a:t>
            </a:r>
            <a:r>
              <a:rPr lang="en-GB" sz="2400" b="1" dirty="0" smtClean="0">
                <a:solidFill>
                  <a:srgbClr val="000000"/>
                </a:solidFill>
                <a:latin typeface="Myanmar3" pitchFamily="18" charset="0"/>
                <a:ea typeface="Myanmar3" pitchFamily="18" charset="0"/>
                <a:cs typeface="Myanmar3" pitchFamily="18" charset="0"/>
              </a:rPr>
              <a:t> </a:t>
            </a:r>
            <a:r>
              <a:rPr lang="en-US" sz="2400" b="1" dirty="0" smtClean="0">
                <a:latin typeface="Myanmar3" pitchFamily="18" charset="0"/>
              </a:rPr>
              <a:t>District Office</a:t>
            </a:r>
            <a:endParaRPr lang="en-US" sz="2400" b="1" dirty="0">
              <a:latin typeface="Myanmar3" pitchFamily="18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56EFCE-0C6D-47C0-B384-9D685C06C159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71735"/>
            <a:ext cx="9906000" cy="46166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latin typeface="Myanmar3" pitchFamily="18" charset="0"/>
              </a:rPr>
              <a:t> Main Materials List Transported to </a:t>
            </a:r>
            <a:r>
              <a:rPr lang="en-US" sz="2400" b="1" dirty="0" err="1" smtClean="0">
                <a:solidFill>
                  <a:srgbClr val="000000"/>
                </a:solidFill>
                <a:latin typeface="Myanmar3" pitchFamily="18" charset="0"/>
                <a:ea typeface="Myanmar3" pitchFamily="18" charset="0"/>
                <a:cs typeface="Myanmar3" pitchFamily="18" charset="0"/>
              </a:rPr>
              <a:t>Oaktaya</a:t>
            </a:r>
            <a:r>
              <a:rPr lang="en-US" sz="2400" b="1" dirty="0" smtClean="0">
                <a:latin typeface="Myanmar3" pitchFamily="18" charset="0"/>
              </a:rPr>
              <a:t> District Office</a:t>
            </a:r>
            <a:endParaRPr lang="en-US" sz="2400" b="1" dirty="0">
              <a:latin typeface="Myanmar3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52400" y="609601"/>
          <a:ext cx="9448799" cy="512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0389"/>
                <a:gridCol w="4257294"/>
                <a:gridCol w="1386917"/>
                <a:gridCol w="3124199"/>
              </a:tblGrid>
              <a:tr h="624078">
                <a:tc>
                  <a:txBody>
                    <a:bodyPr/>
                    <a:lstStyle/>
                    <a:p>
                      <a:pPr algn="ctr"/>
                      <a:r>
                        <a:rPr lang="en-US" b="1" dirty="0" err="1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Sr</a:t>
                      </a:r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No</a:t>
                      </a:r>
                      <a:endParaRPr lang="en-US" b="1" dirty="0">
                        <a:solidFill>
                          <a:schemeClr val="tx1"/>
                        </a:solidFill>
                        <a:latin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Description</a:t>
                      </a:r>
                      <a:endParaRPr lang="en-US" b="1" dirty="0">
                        <a:solidFill>
                          <a:schemeClr val="tx1"/>
                        </a:solidFill>
                        <a:latin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Quantities</a:t>
                      </a:r>
                      <a:endParaRPr lang="en-US" b="1" dirty="0">
                        <a:solidFill>
                          <a:schemeClr val="tx1"/>
                        </a:solidFill>
                        <a:latin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Transported Site</a:t>
                      </a:r>
                      <a:endParaRPr lang="en-US" b="1" dirty="0">
                        <a:solidFill>
                          <a:schemeClr val="tx1"/>
                        </a:solidFill>
                        <a:latin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latin typeface="Myanmar3" pitchFamily="18" charset="0"/>
                        </a:rPr>
                        <a:t>1</a:t>
                      </a:r>
                      <a:endParaRPr lang="en-US" b="0" dirty="0">
                        <a:latin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dirty="0" smtClean="0">
                          <a:latin typeface="Myanmar3" pitchFamily="18" charset="0"/>
                        </a:rPr>
                        <a:t>11/0.4 kV </a:t>
                      </a:r>
                      <a:r>
                        <a:rPr lang="en-US" sz="1800" b="0" baseline="0" dirty="0" smtClean="0">
                          <a:latin typeface="Myanmar3" pitchFamily="18" charset="0"/>
                        </a:rPr>
                        <a:t> </a:t>
                      </a:r>
                      <a:r>
                        <a:rPr lang="en-US" sz="1800" b="0" dirty="0" smtClean="0">
                          <a:latin typeface="Myanmar3" pitchFamily="18" charset="0"/>
                        </a:rPr>
                        <a:t>Distribution Transformer</a:t>
                      </a:r>
                      <a:endParaRPr lang="en-US" sz="1800" b="0" dirty="0">
                        <a:latin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57 </a:t>
                      </a:r>
                      <a:r>
                        <a:rPr lang="en-US" b="0" dirty="0" err="1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Nos</a:t>
                      </a:r>
                      <a:endParaRPr lang="en-US" b="0" dirty="0">
                        <a:solidFill>
                          <a:schemeClr val="tx1"/>
                        </a:solidFill>
                        <a:latin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 err="1" smtClean="0">
                          <a:solidFill>
                            <a:srgbClr val="000000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Oaktaya</a:t>
                      </a:r>
                      <a:r>
                        <a:rPr lang="en-US" sz="1800" b="0" dirty="0" smtClean="0">
                          <a:solidFill>
                            <a:srgbClr val="000000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 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District</a:t>
                      </a:r>
                      <a:r>
                        <a:rPr lang="en-US" b="0" baseline="0" dirty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 , PMO Office</a:t>
                      </a:r>
                      <a:endParaRPr lang="en-US" b="0" dirty="0">
                        <a:solidFill>
                          <a:schemeClr val="tx1"/>
                        </a:solidFill>
                        <a:latin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latin typeface="Myanmar3" pitchFamily="18" charset="0"/>
                        </a:rPr>
                        <a:t>2.</a:t>
                      </a:r>
                      <a:endParaRPr lang="en-US" b="0" dirty="0">
                        <a:latin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0" dirty="0" smtClean="0">
                          <a:latin typeface="Myanmar3" pitchFamily="18" charset="0"/>
                        </a:rPr>
                        <a:t>10 meter Concrete Pole </a:t>
                      </a:r>
                      <a:endParaRPr lang="en-US" b="0" dirty="0">
                        <a:latin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2439 </a:t>
                      </a:r>
                      <a:r>
                        <a:rPr lang="en-US" b="0" dirty="0" err="1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Nos</a:t>
                      </a:r>
                      <a:endParaRPr lang="en-US" b="0" dirty="0">
                        <a:solidFill>
                          <a:schemeClr val="tx1"/>
                        </a:solidFill>
                        <a:latin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 err="1" smtClean="0">
                          <a:solidFill>
                            <a:srgbClr val="000000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Oaktaya</a:t>
                      </a:r>
                      <a:r>
                        <a:rPr lang="en-US" sz="1800" b="0" dirty="0" smtClean="0">
                          <a:solidFill>
                            <a:srgbClr val="000000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  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District</a:t>
                      </a:r>
                      <a:r>
                        <a:rPr lang="en-US" b="0" baseline="0" dirty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 , PMO Office</a:t>
                      </a:r>
                      <a:endParaRPr lang="en-US" b="0" dirty="0">
                        <a:solidFill>
                          <a:schemeClr val="tx1"/>
                        </a:solidFill>
                        <a:latin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3.</a:t>
                      </a:r>
                      <a:endParaRPr lang="en-US" b="0" dirty="0">
                        <a:solidFill>
                          <a:schemeClr val="tx1"/>
                        </a:solidFill>
                        <a:latin typeface="Myanmar3" pitchFamily="18" charset="0"/>
                        <a:ea typeface="Myanmar3" pitchFamily="18" charset="0"/>
                        <a:cs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ACSR 95mm</a:t>
                      </a:r>
                      <a:r>
                        <a:rPr lang="en-US" sz="1600" b="0" baseline="30000" dirty="0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2</a:t>
                      </a:r>
                      <a:endParaRPr lang="en-US" sz="1600" b="0" baseline="30000" dirty="0">
                        <a:solidFill>
                          <a:schemeClr val="tx1"/>
                        </a:solidFill>
                        <a:latin typeface="Myanmar3" pitchFamily="18" charset="0"/>
                        <a:ea typeface="Myanmar3" pitchFamily="18" charset="0"/>
                        <a:cs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120 Tons</a:t>
                      </a:r>
                      <a:endParaRPr lang="en-US" b="0" dirty="0">
                        <a:solidFill>
                          <a:schemeClr val="tx1"/>
                        </a:solidFill>
                        <a:latin typeface="Myanmar3" pitchFamily="18" charset="0"/>
                        <a:ea typeface="Myanmar3" pitchFamily="18" charset="0"/>
                        <a:cs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 err="1" smtClean="0">
                          <a:solidFill>
                            <a:srgbClr val="000000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Oaktaya</a:t>
                      </a:r>
                      <a:r>
                        <a:rPr lang="en-US" sz="1800" b="0" dirty="0" smtClean="0">
                          <a:solidFill>
                            <a:srgbClr val="000000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 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 District, PMO Office</a:t>
                      </a:r>
                      <a:endParaRPr lang="en-US" b="0" dirty="0">
                        <a:solidFill>
                          <a:schemeClr val="tx1"/>
                        </a:solidFill>
                        <a:latin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4.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Myanmar3" pitchFamily="18" charset="0"/>
                        <a:ea typeface="Myanmar3" pitchFamily="18" charset="0"/>
                        <a:cs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11kV Disc Insulators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Myanmar3" pitchFamily="18" charset="0"/>
                        <a:ea typeface="Myanmar3" pitchFamily="18" charset="0"/>
                        <a:cs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1682 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Nos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Myanmar3" pitchFamily="18" charset="0"/>
                        <a:ea typeface="Myanmar3" pitchFamily="18" charset="0"/>
                        <a:cs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smtClean="0">
                          <a:solidFill>
                            <a:srgbClr val="000000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Oaktaya </a:t>
                      </a:r>
                      <a:r>
                        <a:rPr lang="en-US" sz="1600" b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 District, PMO Office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5.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Myanmar3" pitchFamily="18" charset="0"/>
                        <a:ea typeface="Myanmar3" pitchFamily="18" charset="0"/>
                        <a:cs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11kV Pin Insulators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Myanmar3" pitchFamily="18" charset="0"/>
                        <a:ea typeface="Myanmar3" pitchFamily="18" charset="0"/>
                        <a:cs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7676 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Nos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Myanmar3" pitchFamily="18" charset="0"/>
                        <a:ea typeface="Myanmar3" pitchFamily="18" charset="0"/>
                        <a:cs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smtClean="0">
                          <a:solidFill>
                            <a:srgbClr val="000000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Oaktaya </a:t>
                      </a:r>
                      <a:r>
                        <a:rPr lang="en-US" sz="1600" b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 District, PMO Office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6.</a:t>
                      </a:r>
                      <a:endParaRPr lang="en-US" b="0" dirty="0">
                        <a:solidFill>
                          <a:schemeClr val="tx1"/>
                        </a:solidFill>
                        <a:latin typeface="Myanmar3" pitchFamily="18" charset="0"/>
                        <a:ea typeface="Myanmar3" pitchFamily="18" charset="0"/>
                        <a:cs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Surge arresters, </a:t>
                      </a:r>
                      <a:r>
                        <a:rPr lang="en-US" b="0" dirty="0" err="1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Disconnectors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, Fuses</a:t>
                      </a:r>
                      <a:endParaRPr lang="en-US" b="0" dirty="0">
                        <a:solidFill>
                          <a:schemeClr val="tx1"/>
                        </a:solidFill>
                        <a:latin typeface="Myanmar3" pitchFamily="18" charset="0"/>
                        <a:ea typeface="Myanmar3" pitchFamily="18" charset="0"/>
                        <a:cs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57 Sets</a:t>
                      </a:r>
                      <a:endParaRPr lang="en-US" b="0" dirty="0">
                        <a:solidFill>
                          <a:schemeClr val="tx1"/>
                        </a:solidFill>
                        <a:latin typeface="Myanmar3" pitchFamily="18" charset="0"/>
                        <a:ea typeface="Myanmar3" pitchFamily="18" charset="0"/>
                        <a:cs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smtClean="0">
                          <a:solidFill>
                            <a:srgbClr val="000000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Oaktaya </a:t>
                      </a:r>
                      <a:r>
                        <a:rPr lang="en-US" sz="1800" b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 District, PMO Office</a:t>
                      </a:r>
                      <a:endParaRPr lang="en-US" sz="1800" b="0" dirty="0" smtClean="0">
                        <a:solidFill>
                          <a:schemeClr val="tx1"/>
                        </a:solidFill>
                        <a:latin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7.</a:t>
                      </a:r>
                      <a:endParaRPr lang="en-US" b="0" dirty="0">
                        <a:solidFill>
                          <a:schemeClr val="tx1"/>
                        </a:solidFill>
                        <a:latin typeface="Myanmar3" pitchFamily="18" charset="0"/>
                        <a:ea typeface="Myanmar3" pitchFamily="18" charset="0"/>
                        <a:cs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Other Material</a:t>
                      </a:r>
                      <a:endParaRPr lang="en-US" b="0" dirty="0">
                        <a:solidFill>
                          <a:schemeClr val="tx1"/>
                        </a:solidFill>
                        <a:latin typeface="Myanmar3" pitchFamily="18" charset="0"/>
                        <a:ea typeface="Myanmar3" pitchFamily="18" charset="0"/>
                        <a:cs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1 Lot</a:t>
                      </a:r>
                      <a:endParaRPr lang="en-US" b="0" dirty="0">
                        <a:solidFill>
                          <a:schemeClr val="tx1"/>
                        </a:solidFill>
                        <a:latin typeface="Myanmar3" pitchFamily="18" charset="0"/>
                        <a:ea typeface="Myanmar3" pitchFamily="18" charset="0"/>
                        <a:cs typeface="Myanmar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 err="1" smtClean="0">
                          <a:solidFill>
                            <a:srgbClr val="000000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Oaktaya</a:t>
                      </a:r>
                      <a:r>
                        <a:rPr lang="en-US" sz="1800" b="0" dirty="0" smtClean="0">
                          <a:solidFill>
                            <a:srgbClr val="000000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 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 District, PMO Office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56EFCE-0C6D-47C0-B384-9D685C06C159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71735"/>
            <a:ext cx="9906000" cy="46166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latin typeface="Myanmar3" pitchFamily="18" charset="0"/>
              </a:rPr>
              <a:t> Main Materials List Transported to </a:t>
            </a:r>
            <a:r>
              <a:rPr lang="en-US" sz="2400" b="1" dirty="0" err="1" smtClean="0">
                <a:latin typeface="Myanmar3" pitchFamily="18" charset="0"/>
              </a:rPr>
              <a:t>NayPyiTaw</a:t>
            </a:r>
            <a:r>
              <a:rPr lang="en-US" sz="2400" b="1" dirty="0" smtClean="0">
                <a:latin typeface="Myanmar3" pitchFamily="18" charset="0"/>
              </a:rPr>
              <a:t> Council Area Office</a:t>
            </a:r>
            <a:endParaRPr lang="en-US" sz="2400" b="1" dirty="0">
              <a:latin typeface="Myanmar3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6200" y="609601"/>
          <a:ext cx="9753600" cy="499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2338"/>
                <a:gridCol w="4394626"/>
                <a:gridCol w="1947620"/>
                <a:gridCol w="2709016"/>
              </a:tblGrid>
              <a:tr h="566521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Sr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No</a:t>
                      </a:r>
                      <a:endParaRPr lang="en-US" dirty="0">
                        <a:solidFill>
                          <a:schemeClr val="tx1"/>
                        </a:solidFill>
                        <a:latin typeface="Myanmar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Description</a:t>
                      </a:r>
                      <a:endParaRPr lang="en-US" dirty="0">
                        <a:solidFill>
                          <a:schemeClr val="tx1"/>
                        </a:solidFill>
                        <a:latin typeface="Myanmar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Quantities</a:t>
                      </a:r>
                      <a:endParaRPr lang="en-US" dirty="0">
                        <a:solidFill>
                          <a:schemeClr val="tx1"/>
                        </a:solidFill>
                        <a:latin typeface="Myanmar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Transported Site</a:t>
                      </a:r>
                      <a:endParaRPr lang="en-US" dirty="0">
                        <a:solidFill>
                          <a:schemeClr val="tx1"/>
                        </a:solidFill>
                        <a:latin typeface="Myanmar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Myanmar3" pitchFamily="18" charset="0"/>
                        </a:rPr>
                        <a:t>1</a:t>
                      </a:r>
                      <a:endParaRPr lang="en-US" dirty="0">
                        <a:latin typeface="Myanmar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Myanmar3" pitchFamily="18" charset="0"/>
                        </a:rPr>
                        <a:t>11/0.4 kV </a:t>
                      </a:r>
                      <a:r>
                        <a:rPr lang="en-US" sz="1800" baseline="0" dirty="0" smtClean="0">
                          <a:latin typeface="Myanmar3" pitchFamily="18" charset="0"/>
                        </a:rPr>
                        <a:t> </a:t>
                      </a:r>
                      <a:r>
                        <a:rPr lang="en-US" sz="1800" dirty="0" smtClean="0">
                          <a:latin typeface="Myanmar3" pitchFamily="18" charset="0"/>
                        </a:rPr>
                        <a:t>Distribution Transformer</a:t>
                      </a:r>
                      <a:endParaRPr lang="en-US" sz="1800" dirty="0">
                        <a:latin typeface="Myanmar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112 </a:t>
                      </a:r>
                      <a:r>
                        <a:rPr lang="en-US" dirty="0" err="1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Nos</a:t>
                      </a:r>
                      <a:endParaRPr lang="en-US" dirty="0">
                        <a:solidFill>
                          <a:schemeClr val="tx1"/>
                        </a:solidFill>
                        <a:latin typeface="Myanmar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dirty="0" err="1" smtClean="0">
                          <a:solidFill>
                            <a:srgbClr val="000000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Oaktaya</a:t>
                      </a:r>
                      <a:r>
                        <a:rPr lang="en-US" sz="1800" b="0" dirty="0" smtClean="0">
                          <a:solidFill>
                            <a:srgbClr val="000000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/</a:t>
                      </a:r>
                      <a:r>
                        <a:rPr lang="en-US" sz="1800" dirty="0" err="1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Datkhina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 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District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 , PMO Office</a:t>
                      </a:r>
                      <a:endParaRPr lang="en-US" dirty="0">
                        <a:solidFill>
                          <a:schemeClr val="tx1"/>
                        </a:solidFill>
                        <a:latin typeface="Myanmar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Myanmar3" pitchFamily="18" charset="0"/>
                        </a:rPr>
                        <a:t>2.</a:t>
                      </a:r>
                      <a:endParaRPr lang="en-US" dirty="0">
                        <a:latin typeface="Myanmar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Myanmar3" pitchFamily="18" charset="0"/>
                        </a:rPr>
                        <a:t>10 meter Concrete Pole </a:t>
                      </a:r>
                      <a:endParaRPr lang="en-US" dirty="0">
                        <a:latin typeface="Myanmar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5478 </a:t>
                      </a:r>
                      <a:r>
                        <a:rPr lang="en-US" dirty="0" err="1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Nos</a:t>
                      </a:r>
                      <a:endParaRPr lang="en-US" dirty="0">
                        <a:solidFill>
                          <a:schemeClr val="tx1"/>
                        </a:solidFill>
                        <a:latin typeface="Myanmar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dirty="0" err="1" smtClean="0">
                          <a:solidFill>
                            <a:srgbClr val="000000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Oaktaya</a:t>
                      </a:r>
                      <a:r>
                        <a:rPr lang="en-US" sz="1800" b="0" dirty="0" smtClean="0">
                          <a:solidFill>
                            <a:srgbClr val="000000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/</a:t>
                      </a:r>
                      <a:r>
                        <a:rPr lang="en-US" sz="1800" dirty="0" err="1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Datkhina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 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District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 , PMO Office</a:t>
                      </a:r>
                      <a:endParaRPr lang="en-US" dirty="0">
                        <a:solidFill>
                          <a:schemeClr val="tx1"/>
                        </a:solidFill>
                        <a:latin typeface="Myanmar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3.</a:t>
                      </a:r>
                      <a:endParaRPr lang="en-US" dirty="0">
                        <a:solidFill>
                          <a:schemeClr val="tx1"/>
                        </a:solidFill>
                        <a:latin typeface="Myanmar3" pitchFamily="18" charset="0"/>
                        <a:ea typeface="Myanmar3" pitchFamily="18" charset="0"/>
                        <a:cs typeface="Myanmar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ACSR 95mm</a:t>
                      </a:r>
                      <a:r>
                        <a:rPr lang="en-US" sz="1600" baseline="30000" dirty="0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2</a:t>
                      </a:r>
                      <a:endParaRPr lang="en-US" sz="1600" baseline="30000" dirty="0">
                        <a:solidFill>
                          <a:schemeClr val="tx1"/>
                        </a:solidFill>
                        <a:latin typeface="Myanmar3" pitchFamily="18" charset="0"/>
                        <a:ea typeface="Myanmar3" pitchFamily="18" charset="0"/>
                        <a:cs typeface="Myanmar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245 Tons</a:t>
                      </a:r>
                      <a:endParaRPr lang="en-US" dirty="0">
                        <a:solidFill>
                          <a:schemeClr val="tx1"/>
                        </a:solidFill>
                        <a:latin typeface="Myanmar3" pitchFamily="18" charset="0"/>
                        <a:ea typeface="Myanmar3" pitchFamily="18" charset="0"/>
                        <a:cs typeface="Myanmar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dirty="0" err="1" smtClean="0">
                          <a:solidFill>
                            <a:srgbClr val="000000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Oaktaya</a:t>
                      </a:r>
                      <a:r>
                        <a:rPr lang="en-US" sz="1800" b="0" dirty="0" smtClean="0">
                          <a:solidFill>
                            <a:srgbClr val="000000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/</a:t>
                      </a:r>
                      <a:r>
                        <a:rPr lang="en-US" sz="1800" dirty="0" err="1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Datkhina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 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District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 , PMO Office</a:t>
                      </a:r>
                      <a:endParaRPr lang="en-US" dirty="0">
                        <a:solidFill>
                          <a:schemeClr val="tx1"/>
                        </a:solidFill>
                        <a:latin typeface="Myanmar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4.</a:t>
                      </a:r>
                      <a:endParaRPr lang="en-US" sz="1600" dirty="0">
                        <a:solidFill>
                          <a:schemeClr val="tx1"/>
                        </a:solidFill>
                        <a:latin typeface="Myanmar3" pitchFamily="18" charset="0"/>
                        <a:ea typeface="Myanmar3" pitchFamily="18" charset="0"/>
                        <a:cs typeface="Myanmar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11kV Disc Insulators</a:t>
                      </a:r>
                      <a:endParaRPr lang="en-US" sz="1600" dirty="0">
                        <a:solidFill>
                          <a:schemeClr val="tx1"/>
                        </a:solidFill>
                        <a:latin typeface="Myanmar3" pitchFamily="18" charset="0"/>
                        <a:ea typeface="Myanmar3" pitchFamily="18" charset="0"/>
                        <a:cs typeface="Myanmar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3671 </a:t>
                      </a:r>
                      <a:r>
                        <a:rPr lang="en-US" sz="1600" dirty="0" err="1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Nos</a:t>
                      </a:r>
                      <a:endParaRPr lang="en-US" sz="1600" dirty="0">
                        <a:solidFill>
                          <a:schemeClr val="tx1"/>
                        </a:solidFill>
                        <a:latin typeface="Myanmar3" pitchFamily="18" charset="0"/>
                        <a:ea typeface="Myanmar3" pitchFamily="18" charset="0"/>
                        <a:cs typeface="Myanmar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dirty="0" err="1" smtClean="0">
                          <a:solidFill>
                            <a:srgbClr val="000000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Oaktaya</a:t>
                      </a:r>
                      <a:r>
                        <a:rPr lang="en-US" sz="1600" b="0" dirty="0" smtClean="0">
                          <a:solidFill>
                            <a:srgbClr val="000000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/</a:t>
                      </a:r>
                      <a:r>
                        <a:rPr lang="en-US" sz="1600" dirty="0" err="1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Datkhina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 District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 , PMO Office</a:t>
                      </a:r>
                      <a:endParaRPr lang="en-US" sz="1600" dirty="0">
                        <a:solidFill>
                          <a:schemeClr val="tx1"/>
                        </a:solidFill>
                        <a:latin typeface="Myanmar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4.</a:t>
                      </a:r>
                      <a:endParaRPr lang="en-US" sz="1600" dirty="0">
                        <a:solidFill>
                          <a:schemeClr val="tx1"/>
                        </a:solidFill>
                        <a:latin typeface="Myanmar3" pitchFamily="18" charset="0"/>
                        <a:ea typeface="Myanmar3" pitchFamily="18" charset="0"/>
                        <a:cs typeface="Myanmar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11kV Pin Insulators</a:t>
                      </a:r>
                      <a:endParaRPr lang="en-US" sz="1600" dirty="0">
                        <a:solidFill>
                          <a:schemeClr val="tx1"/>
                        </a:solidFill>
                        <a:latin typeface="Myanmar3" pitchFamily="18" charset="0"/>
                        <a:ea typeface="Myanmar3" pitchFamily="18" charset="0"/>
                        <a:cs typeface="Myanmar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16845 </a:t>
                      </a:r>
                      <a:r>
                        <a:rPr lang="en-US" sz="1600" dirty="0" err="1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Nos</a:t>
                      </a:r>
                      <a:endParaRPr lang="en-US" sz="1600" dirty="0">
                        <a:solidFill>
                          <a:schemeClr val="tx1"/>
                        </a:solidFill>
                        <a:latin typeface="Myanmar3" pitchFamily="18" charset="0"/>
                        <a:ea typeface="Myanmar3" pitchFamily="18" charset="0"/>
                        <a:cs typeface="Myanmar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dirty="0" err="1" smtClean="0">
                          <a:solidFill>
                            <a:srgbClr val="000000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Oaktaya</a:t>
                      </a:r>
                      <a:r>
                        <a:rPr lang="en-US" sz="1600" b="0" dirty="0" smtClean="0">
                          <a:solidFill>
                            <a:srgbClr val="000000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/</a:t>
                      </a:r>
                      <a:r>
                        <a:rPr lang="en-US" sz="1600" dirty="0" err="1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Datkhina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 District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 , PMO Office</a:t>
                      </a:r>
                      <a:endParaRPr lang="en-US" sz="1600" dirty="0">
                        <a:solidFill>
                          <a:schemeClr val="tx1"/>
                        </a:solidFill>
                        <a:latin typeface="Myanmar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5.</a:t>
                      </a:r>
                      <a:endParaRPr lang="en-US" dirty="0">
                        <a:solidFill>
                          <a:schemeClr val="tx1"/>
                        </a:solidFill>
                        <a:latin typeface="Myanmar3" pitchFamily="18" charset="0"/>
                        <a:ea typeface="Myanmar3" pitchFamily="18" charset="0"/>
                        <a:cs typeface="Myanmar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Surge arresters, </a:t>
                      </a:r>
                      <a:r>
                        <a:rPr lang="en-US" dirty="0" err="1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Disconnectors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, Fuses</a:t>
                      </a:r>
                      <a:endParaRPr lang="en-US" dirty="0">
                        <a:solidFill>
                          <a:schemeClr val="tx1"/>
                        </a:solidFill>
                        <a:latin typeface="Myanmar3" pitchFamily="18" charset="0"/>
                        <a:ea typeface="Myanmar3" pitchFamily="18" charset="0"/>
                        <a:cs typeface="Myanmar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112 Sets</a:t>
                      </a:r>
                      <a:endParaRPr lang="en-US" dirty="0">
                        <a:solidFill>
                          <a:schemeClr val="tx1"/>
                        </a:solidFill>
                        <a:latin typeface="Myanmar3" pitchFamily="18" charset="0"/>
                        <a:ea typeface="Myanmar3" pitchFamily="18" charset="0"/>
                        <a:cs typeface="Myanmar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dirty="0" err="1" smtClean="0">
                          <a:solidFill>
                            <a:srgbClr val="000000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Oaktaya</a:t>
                      </a:r>
                      <a:r>
                        <a:rPr lang="en-US" sz="1800" b="0" dirty="0" smtClean="0">
                          <a:solidFill>
                            <a:srgbClr val="000000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/</a:t>
                      </a:r>
                      <a:r>
                        <a:rPr lang="en-US" sz="1800" dirty="0" err="1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Datkhina</a:t>
                      </a:r>
                      <a:r>
                        <a:rPr lang="en-US" dirty="0" err="1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District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 , PMO Office</a:t>
                      </a:r>
                      <a:endParaRPr lang="en-US" dirty="0">
                        <a:solidFill>
                          <a:schemeClr val="tx1"/>
                        </a:solidFill>
                        <a:latin typeface="Myanmar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6.</a:t>
                      </a:r>
                      <a:endParaRPr lang="en-US" dirty="0">
                        <a:solidFill>
                          <a:schemeClr val="tx1"/>
                        </a:solidFill>
                        <a:latin typeface="Myanmar3" pitchFamily="18" charset="0"/>
                        <a:ea typeface="Myanmar3" pitchFamily="18" charset="0"/>
                        <a:cs typeface="Myanmar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Other Material</a:t>
                      </a:r>
                      <a:endParaRPr lang="en-US" dirty="0">
                        <a:solidFill>
                          <a:schemeClr val="tx1"/>
                        </a:solidFill>
                        <a:latin typeface="Myanmar3" pitchFamily="18" charset="0"/>
                        <a:ea typeface="Myanmar3" pitchFamily="18" charset="0"/>
                        <a:cs typeface="Myanmar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1 Lot</a:t>
                      </a:r>
                      <a:endParaRPr lang="en-US" dirty="0">
                        <a:solidFill>
                          <a:schemeClr val="tx1"/>
                        </a:solidFill>
                        <a:latin typeface="Myanmar3" pitchFamily="18" charset="0"/>
                        <a:ea typeface="Myanmar3" pitchFamily="18" charset="0"/>
                        <a:cs typeface="Myanmar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dirty="0" err="1" smtClean="0">
                          <a:solidFill>
                            <a:srgbClr val="000000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Oaktaya</a:t>
                      </a:r>
                      <a:r>
                        <a:rPr lang="en-US" sz="1800" b="0" dirty="0" smtClean="0">
                          <a:solidFill>
                            <a:srgbClr val="000000"/>
                          </a:solidFill>
                          <a:latin typeface="Myanmar3" pitchFamily="18" charset="0"/>
                          <a:ea typeface="Myanmar3" pitchFamily="18" charset="0"/>
                          <a:cs typeface="Myanmar3" pitchFamily="18" charset="0"/>
                        </a:rPr>
                        <a:t>/</a:t>
                      </a:r>
                      <a:r>
                        <a:rPr lang="en-US" sz="1800" dirty="0" err="1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Datkhina</a:t>
                      </a:r>
                      <a:r>
                        <a:rPr lang="en-US" dirty="0" err="1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District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  <a:latin typeface="Myanmar3" pitchFamily="18" charset="0"/>
                        </a:rPr>
                        <a:t> , PMO Office</a:t>
                      </a:r>
                      <a:endParaRPr lang="en-US" dirty="0">
                        <a:solidFill>
                          <a:schemeClr val="tx1"/>
                        </a:solidFill>
                        <a:latin typeface="Myanmar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56EFCE-0C6D-47C0-B384-9D685C06C159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914400" y="914400"/>
            <a:ext cx="8229600" cy="4343400"/>
          </a:xfrm>
          <a:prstGeom prst="ellipse">
            <a:avLst/>
          </a:prstGeom>
          <a:solidFill>
            <a:srgbClr val="11C1FF"/>
          </a:solidFill>
          <a:ln w="101600" cmpd="thinThick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295400" y="2474774"/>
            <a:ext cx="7378700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yanmar2" pitchFamily="34" charset="0"/>
                <a:cs typeface="Myanmar2" pitchFamily="34" charset="0"/>
              </a:rPr>
              <a:t>THANK </a:t>
            </a:r>
            <a:r>
              <a:rPr lang="en-US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yanmar2" pitchFamily="34" charset="0"/>
                <a:cs typeface="Myanmar2" pitchFamily="34" charset="0"/>
              </a:rPr>
              <a:t>YOU</a:t>
            </a:r>
            <a:endParaRPr lang="my-MM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252D12-3C78-44B0-A6A9-1AF041BFF260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30469345"/>
              </p:ext>
            </p:extLst>
          </p:nvPr>
        </p:nvGraphicFramePr>
        <p:xfrm>
          <a:off x="222187" y="762000"/>
          <a:ext cx="9531413" cy="5584636"/>
        </p:xfrm>
        <a:graphic>
          <a:graphicData uri="http://schemas.openxmlformats.org/drawingml/2006/table">
            <a:tbl>
              <a:tblPr/>
              <a:tblGrid>
                <a:gridCol w="387414"/>
                <a:gridCol w="1148992"/>
                <a:gridCol w="1194984"/>
                <a:gridCol w="967367"/>
                <a:gridCol w="625944"/>
                <a:gridCol w="682848"/>
                <a:gridCol w="682848"/>
                <a:gridCol w="711299"/>
                <a:gridCol w="711299"/>
                <a:gridCol w="967367"/>
                <a:gridCol w="1451051"/>
              </a:tblGrid>
              <a:tr h="384777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1" dirty="0">
                          <a:latin typeface="Myanmar2" pitchFamily="34" charset="0"/>
                          <a:ea typeface="Calibri"/>
                          <a:cs typeface="Myanmar2" pitchFamily="34" charset="0"/>
                        </a:rPr>
                        <a:t>No</a:t>
                      </a: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1" dirty="0">
                          <a:latin typeface="Myanmar2" pitchFamily="34" charset="0"/>
                          <a:ea typeface="Calibri"/>
                          <a:cs typeface="Myanmar2" pitchFamily="34" charset="0"/>
                        </a:rPr>
                        <a:t>District</a:t>
                      </a: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1">
                          <a:latin typeface="Myanmar2" pitchFamily="34" charset="0"/>
                          <a:ea typeface="Calibri"/>
                          <a:cs typeface="Myanmar2" pitchFamily="34" charset="0"/>
                        </a:rPr>
                        <a:t>Township</a:t>
                      </a: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1">
                          <a:latin typeface="Myanmar2" pitchFamily="34" charset="0"/>
                          <a:ea typeface="Calibri"/>
                          <a:cs typeface="Myanmar2" pitchFamily="34" charset="0"/>
                        </a:rPr>
                        <a:t>Present Villages</a:t>
                      </a: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1" dirty="0">
                          <a:latin typeface="Myanmar2" pitchFamily="34" charset="0"/>
                          <a:ea typeface="Calibri"/>
                          <a:cs typeface="Myanmar2" pitchFamily="34" charset="0"/>
                        </a:rPr>
                        <a:t>No. of Electrified-Villages</a:t>
                      </a: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1">
                          <a:latin typeface="Myanmar2" pitchFamily="34" charset="0"/>
                          <a:ea typeface="Calibri"/>
                          <a:cs typeface="Myanmar2" pitchFamily="34" charset="0"/>
                        </a:rPr>
                        <a:t>Total Electrified-Villages</a:t>
                      </a: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1" dirty="0">
                          <a:latin typeface="Myanmar2" pitchFamily="34" charset="0"/>
                          <a:ea typeface="Calibri"/>
                          <a:cs typeface="Myanmar2" pitchFamily="34" charset="0"/>
                        </a:rPr>
                        <a:t>Remaining Villages to be Electrified</a:t>
                      </a: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</a:tr>
              <a:tr h="76955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1">
                          <a:latin typeface="Myanmar2" pitchFamily="34" charset="0"/>
                          <a:ea typeface="Calibri"/>
                          <a:cs typeface="Myanmar2" pitchFamily="34" charset="0"/>
                        </a:rPr>
                        <a:t>Grid</a:t>
                      </a: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1">
                          <a:latin typeface="Myanmar2" pitchFamily="34" charset="0"/>
                          <a:ea typeface="Calibri"/>
                          <a:cs typeface="Myanmar2" pitchFamily="34" charset="0"/>
                        </a:rPr>
                        <a:t>Disel</a:t>
                      </a: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1">
                          <a:latin typeface="Myanmar2" pitchFamily="34" charset="0"/>
                          <a:ea typeface="Calibri"/>
                          <a:cs typeface="Myanmar2" pitchFamily="34" charset="0"/>
                        </a:rPr>
                        <a:t>Other</a:t>
                      </a: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1">
                          <a:latin typeface="Myanmar2" pitchFamily="34" charset="0"/>
                          <a:ea typeface="Calibri"/>
                          <a:cs typeface="Myanmar2" pitchFamily="34" charset="0"/>
                        </a:rPr>
                        <a:t>Solar</a:t>
                      </a: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1" dirty="0">
                          <a:latin typeface="Myanmar2" pitchFamily="34" charset="0"/>
                          <a:ea typeface="Calibri"/>
                          <a:cs typeface="Myanmar2" pitchFamily="34" charset="0"/>
                        </a:rPr>
                        <a:t>Hydro</a:t>
                      </a: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4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1</a:t>
                      </a: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Dekkhina</a:t>
                      </a:r>
                      <a:r>
                        <a:rPr lang="en-GB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 </a:t>
                      </a:r>
                      <a:endParaRPr lang="my-MM" sz="14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Zabu</a:t>
                      </a:r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 </a:t>
                      </a:r>
                      <a:r>
                        <a:rPr lang="en-GB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Thiri</a:t>
                      </a:r>
                      <a:endParaRPr lang="my-MM" sz="14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4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4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 -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 - 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-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4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-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4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endParaRPr lang="en-US" sz="1400" b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Dekkhina</a:t>
                      </a:r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 </a:t>
                      </a:r>
                      <a:r>
                        <a:rPr lang="en-GB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Thiri</a:t>
                      </a:r>
                      <a:endParaRPr lang="my-MM" sz="14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28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19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 -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-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9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-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28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-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4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endParaRPr lang="en-US" sz="1400" b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Pyinmana</a:t>
                      </a:r>
                      <a:endParaRPr lang="my-MM" sz="14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140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65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49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-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18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132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8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4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endParaRPr lang="en-US" sz="1400" b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endParaRPr lang="en-US" sz="1400" b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Lewe</a:t>
                      </a:r>
                      <a:endParaRPr lang="my-MM" sz="14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261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62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94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-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29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-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185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76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4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endParaRPr lang="en-US" sz="1400" b="1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  <a:defRPr/>
                      </a:pPr>
                      <a:r>
                        <a:rPr lang="en-US" sz="1400" b="1" dirty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Total of </a:t>
                      </a:r>
                      <a:r>
                        <a:rPr lang="en-GB" sz="1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Dekkhina</a:t>
                      </a:r>
                      <a:r>
                        <a:rPr lang="en-GB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 </a:t>
                      </a:r>
                      <a:r>
                        <a:rPr lang="en-US" sz="1400" b="1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 </a:t>
                      </a:r>
                      <a:r>
                        <a:rPr lang="en-US" sz="1400" b="1" dirty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District</a:t>
                      </a: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1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433</a:t>
                      </a:r>
                      <a:endParaRPr lang="en-US" sz="1400" b="1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1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150</a:t>
                      </a:r>
                      <a:endParaRPr lang="en-US" sz="1400" b="1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1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143</a:t>
                      </a:r>
                      <a:endParaRPr lang="en-US" sz="1400" b="1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1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-</a:t>
                      </a:r>
                      <a:endParaRPr lang="en-US" sz="1400" b="1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1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38</a:t>
                      </a:r>
                      <a:endParaRPr lang="en-US" sz="1400" b="1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1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18</a:t>
                      </a:r>
                      <a:endParaRPr lang="en-US" sz="1400" b="1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1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349</a:t>
                      </a:r>
                      <a:endParaRPr lang="en-US" sz="1400" b="1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1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84</a:t>
                      </a:r>
                      <a:endParaRPr lang="en-US" sz="1400" b="1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84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2</a:t>
                      </a: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GB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Oattara</a:t>
                      </a:r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 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Oattara</a:t>
                      </a:r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 </a:t>
                      </a:r>
                      <a:r>
                        <a:rPr lang="en-GB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Thiri</a:t>
                      </a:r>
                      <a:endParaRPr lang="my-MM" sz="14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49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15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22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-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12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-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49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 -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4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endParaRPr lang="en-US" sz="1400" b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endParaRPr lang="en-US" sz="1400" b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 </a:t>
                      </a:r>
                      <a:r>
                        <a:rPr lang="en-GB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Pobba</a:t>
                      </a:r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 </a:t>
                      </a:r>
                      <a:r>
                        <a:rPr lang="en-GB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Thiri</a:t>
                      </a:r>
                      <a:endParaRPr lang="my-MM" sz="14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73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38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12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-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7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-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57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16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4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endParaRPr lang="en-US" sz="1400" b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endParaRPr lang="en-US" sz="1400" b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Tat </a:t>
                      </a:r>
                      <a:r>
                        <a:rPr lang="en-GB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Kon</a:t>
                      </a:r>
                      <a:endParaRPr lang="my-MM" sz="14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176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14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16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-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125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-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155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21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4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endParaRPr lang="en-US" sz="1400" b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endParaRPr lang="en-US" sz="1400" b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Zeyar</a:t>
                      </a:r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 </a:t>
                      </a:r>
                      <a:r>
                        <a:rPr lang="en-GB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Thiri</a:t>
                      </a:r>
                      <a:endParaRPr lang="my-MM" sz="14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65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63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 -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-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-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63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2</a:t>
                      </a:r>
                      <a:endParaRPr lang="en-US" sz="1400" b="0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4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endParaRPr lang="en-US" sz="1400" b="1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1" dirty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Total of </a:t>
                      </a:r>
                      <a:r>
                        <a:rPr lang="en-GB" sz="1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Oattara</a:t>
                      </a:r>
                      <a:r>
                        <a:rPr lang="en-GB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 </a:t>
                      </a:r>
                      <a:r>
                        <a:rPr lang="en-US" sz="1400" b="1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District</a:t>
                      </a:r>
                      <a:endParaRPr lang="en-US" sz="1400" b="1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1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363</a:t>
                      </a:r>
                      <a:endParaRPr lang="en-US" sz="1400" b="1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1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130</a:t>
                      </a:r>
                      <a:endParaRPr lang="en-US" sz="1400" b="1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1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50</a:t>
                      </a:r>
                      <a:endParaRPr lang="en-US" sz="1400" b="1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1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-</a:t>
                      </a:r>
                      <a:endParaRPr lang="en-US" sz="1400" b="1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1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144</a:t>
                      </a:r>
                      <a:endParaRPr lang="en-US" sz="1400" b="1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1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-</a:t>
                      </a:r>
                      <a:endParaRPr lang="en-US" sz="1400" b="1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1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324</a:t>
                      </a:r>
                      <a:endParaRPr lang="en-US" sz="1400" b="1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1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39</a:t>
                      </a:r>
                      <a:endParaRPr lang="en-US" sz="1400" b="1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82534"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1" dirty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Total of </a:t>
                      </a:r>
                      <a:r>
                        <a:rPr lang="en-US" sz="1400" b="1" dirty="0" err="1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Naypyitaw</a:t>
                      </a:r>
                      <a:r>
                        <a:rPr lang="en-US" sz="1400" b="1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 Council</a:t>
                      </a:r>
                      <a:r>
                        <a:rPr lang="en-US" sz="1400" b="1" baseline="0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  Area</a:t>
                      </a:r>
                      <a:endParaRPr lang="en-US" sz="1400" b="1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1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796</a:t>
                      </a:r>
                      <a:endParaRPr lang="en-US" sz="1400" b="1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1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280</a:t>
                      </a:r>
                      <a:endParaRPr lang="en-US" sz="1400" b="1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1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193</a:t>
                      </a:r>
                      <a:endParaRPr lang="en-US" sz="1400" b="1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1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-</a:t>
                      </a:r>
                      <a:endParaRPr lang="en-US" sz="1400" b="1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1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182</a:t>
                      </a:r>
                      <a:endParaRPr lang="en-US" sz="1400" b="1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1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18</a:t>
                      </a:r>
                      <a:endParaRPr lang="en-US" sz="1400" b="1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1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673</a:t>
                      </a:r>
                      <a:endParaRPr lang="en-US" sz="1400" b="1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  <a:tab pos="1257300" algn="l"/>
                          <a:tab pos="1371600" algn="l"/>
                          <a:tab pos="2743200" algn="ctr"/>
                          <a:tab pos="4572000" algn="ctr"/>
                          <a:tab pos="5486400" algn="r"/>
                        </a:tabLst>
                      </a:pPr>
                      <a:r>
                        <a:rPr lang="en-US" sz="1400" b="1" dirty="0" smtClean="0"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123</a:t>
                      </a:r>
                      <a:endParaRPr lang="en-US" sz="1400" b="1" dirty="0"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73171" marR="731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0" y="336490"/>
            <a:ext cx="9906000" cy="40011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latin typeface="Myanmar3" pitchFamily="18" charset="0"/>
                <a:cs typeface="Myanmar3" pitchFamily="18" charset="0"/>
              </a:rPr>
              <a:t>List  of  Electrified - Villages  by  Township  within  </a:t>
            </a:r>
            <a:r>
              <a:rPr lang="en-US" sz="2000" b="1" dirty="0" err="1" smtClean="0">
                <a:latin typeface="Myanmar3" pitchFamily="18" charset="0"/>
              </a:rPr>
              <a:t>NayPyiTaw</a:t>
            </a:r>
            <a:r>
              <a:rPr lang="en-US" sz="2000" b="1" dirty="0" smtClean="0">
                <a:latin typeface="Myanmar3" pitchFamily="18" charset="0"/>
              </a:rPr>
              <a:t> </a:t>
            </a:r>
            <a:r>
              <a:rPr lang="en-US" sz="2000" b="1" dirty="0" smtClean="0">
                <a:latin typeface="Myanmar3" pitchFamily="18" charset="0"/>
                <a:cs typeface="Times New Roman" pitchFamily="18" charset="0"/>
              </a:rPr>
              <a:t>Council Area</a:t>
            </a:r>
            <a:endParaRPr lang="en-US" sz="2000" b="1" dirty="0">
              <a:latin typeface="Myanmar3" pitchFamily="18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56EFCE-0C6D-47C0-B384-9D685C06C159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121426948"/>
              </p:ext>
            </p:extLst>
          </p:nvPr>
        </p:nvGraphicFramePr>
        <p:xfrm>
          <a:off x="137160" y="381000"/>
          <a:ext cx="9616440" cy="5120704"/>
        </p:xfrm>
        <a:graphic>
          <a:graphicData uri="http://schemas.openxmlformats.org/drawingml/2006/table">
            <a:tbl>
              <a:tblPr/>
              <a:tblGrid>
                <a:gridCol w="381000"/>
                <a:gridCol w="1280160"/>
                <a:gridCol w="1219200"/>
                <a:gridCol w="902228"/>
                <a:gridCol w="88372"/>
                <a:gridCol w="914400"/>
                <a:gridCol w="1219200"/>
                <a:gridCol w="685800"/>
                <a:gridCol w="762000"/>
                <a:gridCol w="640080"/>
                <a:gridCol w="762000"/>
                <a:gridCol w="762000"/>
              </a:tblGrid>
              <a:tr h="609600"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en-US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The Statements of fiscal Yearly Budget and Electrified Connection for </a:t>
                      </a:r>
                      <a:r>
                        <a:rPr lang="en-US" sz="2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Naypyitaw</a:t>
                      </a:r>
                      <a:r>
                        <a:rPr lang="en-US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 Council </a:t>
                      </a:r>
                      <a:r>
                        <a:rPr lang="en-US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Myanmar3" pitchFamily="18" charset="0"/>
                          <a:cs typeface="Myanmar2" pitchFamily="34" charset="0"/>
                        </a:rPr>
                        <a:t>Area.</a:t>
                      </a:r>
                      <a:endParaRPr lang="en-US" sz="22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ea typeface="Myanmar3" pitchFamily="18" charset="0"/>
                        <a:cs typeface="Myanmar2" pitchFamily="34" charset="0"/>
                      </a:endParaRPr>
                    </a:p>
                  </a:txBody>
                  <a:tcPr marL="8369" marR="8369" marT="83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8369" marR="8369" marT="83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8369" marR="8369" marT="83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8369" marR="8369" marT="83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8369" marR="8369" marT="83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369" marR="8369" marT="83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871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Fiscal  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Year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 gridSpan="4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Naypyitaw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Council 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Area 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(mil Kyats)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Naypyitaw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Council 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Area  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Budget 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mil Kyats)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Electrified Connection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Remark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572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ON Grid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Off Grid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976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Total Cost for </a:t>
                      </a:r>
                      <a:b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 kV Line &amp; </a:t>
                      </a:r>
                      <a:endParaRPr lang="en-US" sz="14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11/0.4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Tr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Total 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Cost </a:t>
                      </a:r>
                    </a:p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for 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400 V Line  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Myanmar3"/>
                      </a:endParaRP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Off Grid </a:t>
                      </a:r>
                      <a:b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Solar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Village</a:t>
                      </a:r>
                      <a:b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Nos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)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Consumer</a:t>
                      </a:r>
                      <a:b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Nos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)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Village</a:t>
                      </a:r>
                      <a:b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Nos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)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Consumer</a:t>
                      </a:r>
                      <a:b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Nos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)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394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2014-2015 Estimate(BE+RE)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398.4955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280.2269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Myanmar3"/>
                      </a:endParaRP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678.7224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1480.717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15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1488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32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8026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94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2015-2016 Estimate(BE+RE)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3197.792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Myanmar3"/>
                      </a:endParaRP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3197.792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66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13147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83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2016-2017 Budget Estimate(BE)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1396.97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752.21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Myanmar3"/>
                      </a:endParaRP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2149.18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5234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Just proposed figures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946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Grand 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4993.2575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1032.4369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Myanmar3"/>
                      </a:endParaRP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6025.694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1480.717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98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19869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32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8026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8369" marR="8369" marT="83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</a:tbl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56EFCE-0C6D-47C0-B384-9D685C06C159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61820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548170586"/>
              </p:ext>
            </p:extLst>
          </p:nvPr>
        </p:nvGraphicFramePr>
        <p:xfrm>
          <a:off x="152400" y="304800"/>
          <a:ext cx="9693342" cy="3798974"/>
        </p:xfrm>
        <a:graphic>
          <a:graphicData uri="http://schemas.openxmlformats.org/drawingml/2006/table">
            <a:tbl>
              <a:tblPr/>
              <a:tblGrid>
                <a:gridCol w="281082"/>
                <a:gridCol w="936942"/>
                <a:gridCol w="546549"/>
                <a:gridCol w="468471"/>
                <a:gridCol w="468471"/>
                <a:gridCol w="516621"/>
                <a:gridCol w="667482"/>
                <a:gridCol w="365760"/>
                <a:gridCol w="388535"/>
                <a:gridCol w="470724"/>
                <a:gridCol w="468234"/>
                <a:gridCol w="365760"/>
                <a:gridCol w="428384"/>
                <a:gridCol w="281082"/>
                <a:gridCol w="378572"/>
                <a:gridCol w="458271"/>
                <a:gridCol w="388535"/>
                <a:gridCol w="388535"/>
                <a:gridCol w="548640"/>
                <a:gridCol w="438346"/>
                <a:gridCol w="438346"/>
              </a:tblGrid>
              <a:tr h="214103">
                <a:tc gridSpan="21">
                  <a:txBody>
                    <a:bodyPr/>
                    <a:lstStyle/>
                    <a:p>
                      <a:pPr algn="ctr" fontAlgn="ctr"/>
                      <a:r>
                        <a:rPr lang="my-MM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Detailed Electrification Plan for Villages within District in </a:t>
                      </a:r>
                      <a:r>
                        <a:rPr lang="en-US" sz="2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Naypyitaw</a:t>
                      </a:r>
                      <a:r>
                        <a:rPr lang="en-US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2000" b="1" dirty="0" smtClean="0">
                          <a:latin typeface="Myanmar2" pitchFamily="34" charset="0"/>
                          <a:cs typeface="Myanmar2" pitchFamily="34" charset="0"/>
                        </a:rPr>
                        <a:t>Council Area</a:t>
                      </a:r>
                      <a:r>
                        <a:rPr lang="en-US" sz="2000" b="1" dirty="0" smtClean="0">
                          <a:latin typeface="Myanmar3" pitchFamily="18" charset="0"/>
                          <a:cs typeface="Times New Roman" pitchFamily="18" charset="0"/>
                        </a:rPr>
                        <a:t>.</a:t>
                      </a:r>
                      <a:endParaRPr lang="en-US" sz="22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4103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537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</a:t>
                      </a:r>
                      <a:endParaRPr lang="my-MM" sz="14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Township</a:t>
                      </a:r>
                      <a:endParaRPr lang="my-MM" sz="14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 of Village</a:t>
                      </a:r>
                    </a:p>
                    <a:p>
                      <a:pPr algn="ctr" fontAlgn="ctr"/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To be </a:t>
                      </a:r>
                      <a:r>
                        <a:rPr lang="en-US" sz="14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Electri</a:t>
                      </a:r>
                      <a:endParaRPr lang="en-US" sz="1400" b="1" i="0" u="none" strike="noStrike" baseline="0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  <a:p>
                      <a:pPr algn="ctr" fontAlgn="ctr"/>
                      <a:r>
                        <a:rPr lang="en-US" sz="14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fied</a:t>
                      </a:r>
                      <a:endParaRPr lang="my-MM" sz="14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 of House</a:t>
                      </a:r>
                      <a:endParaRPr lang="my-MM" sz="14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House</a:t>
                      </a:r>
                    </a:p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hold</a:t>
                      </a:r>
                      <a:endParaRPr lang="my-MM" sz="14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Popu</a:t>
                      </a:r>
                      <a:endParaRPr lang="en-US" sz="14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  <a:p>
                      <a:pPr algn="ctr" fontAlgn="ctr"/>
                      <a:r>
                        <a:rPr lang="en-US" sz="1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lation</a:t>
                      </a:r>
                      <a:endParaRPr lang="my-MM" sz="14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 be constructed</a:t>
                      </a:r>
                      <a:endParaRPr lang="my-MM" sz="14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Estimated</a:t>
                      </a:r>
                      <a:r>
                        <a:rPr lang="en-US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cost </a:t>
                      </a:r>
                    </a:p>
                    <a:p>
                      <a:pPr algn="ctr" fontAlgn="ctr"/>
                      <a:r>
                        <a:rPr lang="en-US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(Mil </a:t>
                      </a:r>
                      <a:r>
                        <a:rPr lang="en-US" sz="12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Kyates</a:t>
                      </a:r>
                      <a:r>
                        <a:rPr lang="en-US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)</a:t>
                      </a:r>
                      <a:r>
                        <a:rPr lang="my-MM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/>
                      </a:r>
                      <a:br>
                        <a:rPr lang="my-MM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r>
                        <a:rPr lang="my-MM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/>
                      </a:r>
                      <a:br>
                        <a:rPr lang="my-MM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Task</a:t>
                      </a:r>
                      <a:r>
                        <a:rPr lang="en-US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by </a:t>
                      </a:r>
                      <a:r>
                        <a:rPr lang="en-US" sz="12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Naypyitaw</a:t>
                      </a:r>
                      <a:r>
                        <a:rPr lang="en-US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Council Area</a:t>
                      </a:r>
                      <a:endParaRPr lang="my-MM" sz="12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33/11</a:t>
                      </a:r>
                      <a:r>
                        <a:rPr lang="en-US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kV Sub-Station</a:t>
                      </a:r>
                    </a:p>
                    <a:p>
                      <a:pPr algn="ctr" fontAlgn="ctr"/>
                      <a:r>
                        <a:rPr lang="en-US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upgrading </a:t>
                      </a:r>
                    </a:p>
                    <a:p>
                      <a:pPr algn="ctr" fontAlgn="ctr"/>
                      <a:r>
                        <a:rPr lang="en-US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Cost</a:t>
                      </a:r>
                      <a:endParaRPr lang="en-US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Cost  for 11 kV Line</a:t>
                      </a:r>
                      <a:endParaRPr lang="my-MM" sz="14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6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11/0.4 kV Transformer</a:t>
                      </a:r>
                      <a:endParaRPr lang="my-MM" sz="14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977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pPr algn="ctr" fontAlgn="ctr"/>
                      <a:endParaRPr lang="my-MM" sz="14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6" vMerge="1">
                  <a:txBody>
                    <a:bodyPr/>
                    <a:lstStyle/>
                    <a:p>
                      <a:pPr algn="ctr" fontAlgn="ctr"/>
                      <a:endParaRPr lang="my-MM" sz="14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algn="ctr" fontAlgn="ctr"/>
                      <a:endParaRPr lang="my-MM" sz="14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400 V Lines</a:t>
                      </a:r>
                    </a:p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(Miles)</a:t>
                      </a:r>
                      <a:endParaRPr lang="my-MM" sz="12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Estimated Cost</a:t>
                      </a:r>
                      <a:r>
                        <a:rPr lang="my-MM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/>
                      </a:r>
                      <a:br>
                        <a:rPr lang="my-MM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r>
                        <a:rPr lang="my-MM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Mil</a:t>
                      </a:r>
                      <a:r>
                        <a:rPr lang="en-US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2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Kyats</a:t>
                      </a:r>
                      <a:r>
                        <a:rPr lang="en-US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)</a:t>
                      </a:r>
                      <a:endParaRPr lang="my-MM" sz="12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7315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mile</a:t>
                      </a:r>
                      <a:endParaRPr lang="my-MM" sz="12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Material Cost</a:t>
                      </a:r>
                      <a:endParaRPr lang="my-MM" sz="12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Transport Cost</a:t>
                      </a:r>
                      <a:endParaRPr lang="my-MM" sz="12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Construction Cost</a:t>
                      </a:r>
                      <a:endParaRPr lang="my-MM" sz="12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  <a:endParaRPr lang="my-MM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KVA</a:t>
                      </a:r>
                      <a:endParaRPr lang="my-MM" sz="14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</a:t>
                      </a:r>
                      <a:endParaRPr lang="my-MM" sz="14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Material Cost</a:t>
                      </a:r>
                      <a:endParaRPr lang="my-MM" sz="12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Transport Cost</a:t>
                      </a:r>
                      <a:endParaRPr lang="my-MM" sz="12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Construction Cost</a:t>
                      </a:r>
                      <a:endParaRPr lang="my-MM" sz="12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  <a:endParaRPr lang="my-MM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897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1.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Total  For </a:t>
                      </a:r>
                    </a:p>
                    <a:p>
                      <a:pPr algn="l" fontAlgn="ctr"/>
                      <a:r>
                        <a:rPr lang="en-GB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Dekkhina</a:t>
                      </a:r>
                      <a:r>
                        <a:rPr lang="en-GB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District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54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8037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8084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36602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59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1581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118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234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1933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9670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55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911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55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83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1049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2992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36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1334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897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2.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Total  For </a:t>
                      </a: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Oattara</a:t>
                      </a: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District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39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11384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11861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36587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600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48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1008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96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149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1253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9750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57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935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57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86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1078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2931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70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2590</a:t>
                      </a:r>
                      <a:endParaRPr lang="my-MM" sz="12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64008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93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19421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19945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73189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610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107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2589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214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384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3186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19420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112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1846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112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168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2127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5923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106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3924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56EFCE-0C6D-47C0-B384-9D685C06C159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5689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560428881"/>
              </p:ext>
            </p:extLst>
          </p:nvPr>
        </p:nvGraphicFramePr>
        <p:xfrm>
          <a:off x="76199" y="0"/>
          <a:ext cx="9736910" cy="6774129"/>
        </p:xfrm>
        <a:graphic>
          <a:graphicData uri="http://schemas.openxmlformats.org/drawingml/2006/table">
            <a:tbl>
              <a:tblPr/>
              <a:tblGrid>
                <a:gridCol w="244272"/>
                <a:gridCol w="1033237"/>
                <a:gridCol w="572773"/>
                <a:gridCol w="471695"/>
                <a:gridCol w="471695"/>
                <a:gridCol w="449234"/>
                <a:gridCol w="280772"/>
                <a:gridCol w="438003"/>
                <a:gridCol w="530657"/>
                <a:gridCol w="527851"/>
                <a:gridCol w="365760"/>
                <a:gridCol w="482926"/>
                <a:gridCol w="274320"/>
                <a:gridCol w="426772"/>
                <a:gridCol w="516620"/>
                <a:gridCol w="438003"/>
                <a:gridCol w="438003"/>
                <a:gridCol w="640080"/>
                <a:gridCol w="494157"/>
                <a:gridCol w="640080"/>
              </a:tblGrid>
              <a:tr h="1075681">
                <a:tc gridSpan="20">
                  <a:txBody>
                    <a:bodyPr/>
                    <a:lstStyle/>
                    <a:p>
                      <a:pPr algn="ctr" fontAlgn="ctr"/>
                      <a:r>
                        <a:rPr lang="en-US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Detailed Electrification Plan for </a:t>
                      </a:r>
                      <a:r>
                        <a:rPr lang="en-US" sz="2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Naypyitaw</a:t>
                      </a:r>
                      <a:r>
                        <a:rPr lang="en-US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Council  </a:t>
                      </a:r>
                      <a:r>
                        <a:rPr lang="en-US" sz="2200" b="1" dirty="0" smtClean="0">
                          <a:latin typeface="Myanmar2" pitchFamily="34" charset="0"/>
                          <a:cs typeface="Myanmar2" pitchFamily="34" charset="0"/>
                        </a:rPr>
                        <a:t>Area</a:t>
                      </a:r>
                      <a:endParaRPr lang="en-US" sz="22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  <a:p>
                      <a:pPr algn="ctr" fontAlgn="ctr"/>
                      <a:r>
                        <a:rPr lang="en-US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(Within 2 miles from Existing</a:t>
                      </a:r>
                      <a:r>
                        <a:rPr lang="en-US" sz="2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11 kV Distribution Line)</a:t>
                      </a:r>
                      <a:endParaRPr lang="en-US" sz="22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2119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Town</a:t>
                      </a:r>
                    </a:p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ship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Name of Villa</a:t>
                      </a:r>
                    </a:p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ge</a:t>
                      </a:r>
                      <a:endParaRPr lang="en-US" sz="13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  <a:p>
                      <a:pPr algn="ctr" fontAlgn="ctr"/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To be </a:t>
                      </a:r>
                      <a:r>
                        <a:rPr lang="en-US" sz="13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Electri</a:t>
                      </a:r>
                      <a:endParaRPr lang="en-US" sz="1300" b="1" i="0" u="none" strike="noStrike" baseline="0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  <a:p>
                      <a:pPr algn="ctr" fontAlgn="ctr"/>
                      <a:r>
                        <a:rPr lang="en-US" sz="13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fied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 of House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House</a:t>
                      </a:r>
                    </a:p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hold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Popu</a:t>
                      </a:r>
                      <a:endParaRPr lang="en-US" sz="13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lation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 be constructed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Estimated</a:t>
                      </a:r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cost </a:t>
                      </a:r>
                    </a:p>
                    <a:p>
                      <a:pPr algn="ctr" fontAlgn="ctr"/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(Mil </a:t>
                      </a:r>
                      <a:r>
                        <a:rPr lang="en-US" sz="13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Kyates</a:t>
                      </a:r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)</a:t>
                      </a:r>
                      <a:r>
                        <a:rPr lang="my-MM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/>
                      </a:r>
                      <a:br>
                        <a:rPr lang="my-MM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Task</a:t>
                      </a:r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by </a:t>
                      </a:r>
                      <a:r>
                        <a:rPr lang="en-US" sz="13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Naypyitaw</a:t>
                      </a:r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Council Area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9791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 gridSpan="5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Cost  for 11 kV Line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6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11/0.4 kV Transformer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825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 vMerge="1">
                  <a:txBody>
                    <a:bodyPr/>
                    <a:lstStyle/>
                    <a:p>
                      <a:pPr algn="ctr" fontAlgn="ctr"/>
                      <a:endParaRPr lang="my-MM" sz="14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6" vMerge="1">
                  <a:txBody>
                    <a:bodyPr/>
                    <a:lstStyle/>
                    <a:p>
                      <a:pPr algn="ctr" fontAlgn="ctr"/>
                      <a:endParaRPr lang="my-MM" sz="14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algn="ctr" fontAlgn="ctr"/>
                      <a:endParaRPr lang="my-MM" sz="14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400 V Lines</a:t>
                      </a:r>
                    </a:p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(Miles)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Estimated Cost</a:t>
                      </a:r>
                      <a:r>
                        <a:rPr lang="my-MM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/>
                      </a:r>
                      <a:br>
                        <a:rPr lang="my-MM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r>
                        <a:rPr lang="my-MM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</a:t>
                      </a: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Mil</a:t>
                      </a:r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3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Kyats</a:t>
                      </a:r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)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66286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mile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Material Cost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Transport Cost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Construction Cost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  <a:endParaRPr lang="my-MM" sz="1300" b="0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KVA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Material Cost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Transport Cost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Construction Cost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  <a:endParaRPr lang="my-MM" sz="1300" b="0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676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Dekkhina</a:t>
                      </a:r>
                      <a:r>
                        <a:rPr lang="en-GB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District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6766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Zabu</a:t>
                      </a:r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Thiri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6766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Dekkhina</a:t>
                      </a:r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Thiri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431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508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1718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120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18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146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400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47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201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67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6766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Pyinmana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1024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956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4222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201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1340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143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166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367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6016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Lewe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1599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1711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7337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13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344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26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421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2160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176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201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622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290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6766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Alar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1749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1779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7621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179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26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219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2135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186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214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433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233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6766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Thar</a:t>
                      </a:r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WutHti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1647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1509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8530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464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69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567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1900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13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207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13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240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807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289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86574">
                <a:tc gridSpan="2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Total  For 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Dekkhina</a:t>
                      </a:r>
                      <a:r>
                        <a:rPr lang="en-GB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District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45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6450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6463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29428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47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1272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94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189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1555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7935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46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759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46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69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876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2430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29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1070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57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Oattara</a:t>
                      </a:r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District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6766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Oattara</a:t>
                      </a:r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Thiri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118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511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18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6766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Pobba</a:t>
                      </a:r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Thiri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844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810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2744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140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193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1150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126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146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339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167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04543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Tat </a:t>
                      </a:r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Kon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5458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5330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11732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292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43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357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3800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362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33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417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774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1147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6766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Zeyar</a:t>
                      </a:r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Thiri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86574">
                <a:tc gridSpan="2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Total  For 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Oattara</a:t>
                      </a:r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District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23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6417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6258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14987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28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451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56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67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574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5050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31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503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31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47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581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1155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36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1332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65760">
                <a:tc gridSpan="2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68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12867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12721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44415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75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1723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150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255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2129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12985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77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1262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77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116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1457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3585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65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2402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56EFCE-0C6D-47C0-B384-9D685C06C159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61654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002996792"/>
              </p:ext>
            </p:extLst>
          </p:nvPr>
        </p:nvGraphicFramePr>
        <p:xfrm>
          <a:off x="76200" y="-29650"/>
          <a:ext cx="9733225" cy="6399945"/>
        </p:xfrm>
        <a:graphic>
          <a:graphicData uri="http://schemas.openxmlformats.org/drawingml/2006/table">
            <a:tbl>
              <a:tblPr/>
              <a:tblGrid>
                <a:gridCol w="237893"/>
                <a:gridCol w="822960"/>
                <a:gridCol w="548640"/>
                <a:gridCol w="457200"/>
                <a:gridCol w="457200"/>
                <a:gridCol w="457200"/>
                <a:gridCol w="367440"/>
                <a:gridCol w="396488"/>
                <a:gridCol w="371699"/>
                <a:gridCol w="500576"/>
                <a:gridCol w="396488"/>
                <a:gridCol w="365760"/>
                <a:gridCol w="317190"/>
                <a:gridCol w="457200"/>
                <a:gridCol w="398396"/>
                <a:gridCol w="555082"/>
                <a:gridCol w="365760"/>
                <a:gridCol w="621743"/>
                <a:gridCol w="560804"/>
                <a:gridCol w="437426"/>
                <a:gridCol w="640080"/>
              </a:tblGrid>
              <a:tr h="667026">
                <a:tc gridSpan="21">
                  <a:txBody>
                    <a:bodyPr/>
                    <a:lstStyle/>
                    <a:p>
                      <a:pPr algn="ctr" fontAlgn="ctr"/>
                      <a:r>
                        <a:rPr lang="en-US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Detailed Electrification Plan for villages in </a:t>
                      </a:r>
                      <a:r>
                        <a:rPr lang="en-US" sz="2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Naypyitaw</a:t>
                      </a:r>
                      <a:r>
                        <a:rPr lang="en-US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Council</a:t>
                      </a:r>
                      <a:r>
                        <a:rPr lang="en-US" sz="2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 </a:t>
                      </a:r>
                      <a:r>
                        <a:rPr lang="en-US" sz="2200" b="1" dirty="0" smtClean="0">
                          <a:latin typeface="Myanmar2" pitchFamily="34" charset="0"/>
                          <a:cs typeface="Myanmar2" pitchFamily="34" charset="0"/>
                        </a:rPr>
                        <a:t>Area.</a:t>
                      </a:r>
                      <a:endParaRPr lang="en-US" sz="2200" b="1" i="0" u="none" strike="noStrike" baseline="0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  <a:p>
                      <a:pPr algn="ctr" fontAlgn="ctr"/>
                      <a:r>
                        <a:rPr lang="en-US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Within 2 miles from Existing</a:t>
                      </a:r>
                      <a:r>
                        <a:rPr lang="en-US" sz="2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11 kV Distribution Line after upgrading 33kV Substation</a:t>
                      </a:r>
                      <a:endParaRPr lang="en-US" sz="22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2437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Town</a:t>
                      </a:r>
                    </a:p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ship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 of </a:t>
                      </a:r>
                    </a:p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Village</a:t>
                      </a:r>
                    </a:p>
                    <a:p>
                      <a:pPr algn="ctr" fontAlgn="ctr"/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To be </a:t>
                      </a:r>
                    </a:p>
                    <a:p>
                      <a:pPr algn="ctr" fontAlgn="ctr"/>
                      <a:r>
                        <a:rPr lang="en-US" sz="13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Electri</a:t>
                      </a:r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-</a:t>
                      </a:r>
                    </a:p>
                    <a:p>
                      <a:pPr algn="ctr" fontAlgn="ctr"/>
                      <a:r>
                        <a:rPr lang="en-US" sz="13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fied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 of House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House</a:t>
                      </a:r>
                    </a:p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hold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Popu</a:t>
                      </a:r>
                      <a:endParaRPr lang="en-US" sz="13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lation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 be constructed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Estimated</a:t>
                      </a:r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cost </a:t>
                      </a:r>
                    </a:p>
                    <a:p>
                      <a:pPr algn="ctr" fontAlgn="ctr"/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(Mil </a:t>
                      </a:r>
                      <a:r>
                        <a:rPr lang="en-US" sz="13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Kyates</a:t>
                      </a:r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)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Task</a:t>
                      </a:r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by </a:t>
                      </a:r>
                      <a:r>
                        <a:rPr lang="en-US" sz="13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Naypyitaw</a:t>
                      </a:r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Council Area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786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 gridSpan="5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Cost  for 11 kV Line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6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11/0.4 kV Transformer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33/11</a:t>
                      </a:r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kV Sub-Station</a:t>
                      </a:r>
                    </a:p>
                    <a:p>
                      <a:pPr algn="ctr" fontAlgn="ctr"/>
                      <a:r>
                        <a:rPr lang="en-US" sz="13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Upgradi-ng</a:t>
                      </a:r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Cost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290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 vMerge="1">
                  <a:txBody>
                    <a:bodyPr/>
                    <a:lstStyle/>
                    <a:p>
                      <a:pPr algn="ctr" fontAlgn="ctr"/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algn="ctr" fontAlgn="ctr"/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algn="ctr" fontAlgn="ctr"/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algn="ctr" fontAlgn="ctr"/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my-MM" sz="1300" b="0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6" vMerge="1">
                  <a:txBody>
                    <a:bodyPr/>
                    <a:lstStyle/>
                    <a:p>
                      <a:pPr algn="ctr" fontAlgn="ctr"/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algn="ctr" fontAlgn="ctr"/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algn="ctr" fontAlgn="ctr"/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algn="ctr" fontAlgn="ctr"/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algn="ctr" fontAlgn="ctr"/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my-MM" sz="1300" b="0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my-MM" sz="14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400 V Lines</a:t>
                      </a:r>
                    </a:p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(Miles)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Estimated Cost</a:t>
                      </a:r>
                      <a:r>
                        <a:rPr lang="my-MM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/>
                      </a:r>
                      <a:br>
                        <a:rPr lang="my-MM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r>
                        <a:rPr lang="my-MM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</a:t>
                      </a: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Mil</a:t>
                      </a:r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3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Kyats</a:t>
                      </a:r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)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8615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mile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Material Cost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Transport Cost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Construction Cost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  <a:endParaRPr lang="my-MM" sz="1300" b="0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KVA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Materi</a:t>
                      </a: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-</a:t>
                      </a:r>
                    </a:p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al Cost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Transport Cost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Construction Cost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  <a:endParaRPr lang="my-MM" sz="1300" b="0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215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Dekkhina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859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Zabu</a:t>
                      </a:r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Thiri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5695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Dekkhina</a:t>
                      </a:r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Thiri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5695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Pyinmana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5695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Lewe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3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+mn-ea"/>
                          <a:cs typeface="Myanmar2" pitchFamily="34" charset="0"/>
                        </a:rPr>
                        <a:t>9</a:t>
                      </a:r>
                      <a:endParaRPr lang="my-MM" sz="1300" b="0" i="0" u="none" strike="noStrike" kern="1200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ea typeface="+mn-ea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3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+mn-ea"/>
                          <a:cs typeface="Myanmar2" pitchFamily="34" charset="0"/>
                        </a:rPr>
                        <a:t>1587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3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+mn-ea"/>
                          <a:cs typeface="Myanmar2" pitchFamily="34" charset="0"/>
                        </a:rPr>
                        <a:t>1621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3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+mn-ea"/>
                          <a:cs typeface="Myanmar2" pitchFamily="34" charset="0"/>
                        </a:rPr>
                        <a:t>7174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3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+mn-ea"/>
                          <a:cs typeface="Myanmar2" pitchFamily="34" charset="0"/>
                        </a:rPr>
                        <a:t>11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3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+mn-ea"/>
                          <a:cs typeface="Myanmar2" pitchFamily="34" charset="0"/>
                        </a:rPr>
                        <a:t>307.8</a:t>
                      </a:r>
                      <a:endParaRPr lang="en-US" sz="1300" b="0" i="0" u="none" strike="noStrike" kern="1200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ea typeface="+mn-ea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3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+mn-ea"/>
                          <a:cs typeface="Myanmar2" pitchFamily="34" charset="0"/>
                        </a:rPr>
                        <a:t>22</a:t>
                      </a:r>
                      <a:endParaRPr lang="en-US" sz="1300" b="0" i="0" u="none" strike="noStrike" kern="1200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ea typeface="+mn-ea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3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+mn-ea"/>
                          <a:cs typeface="Myanmar2" pitchFamily="34" charset="0"/>
                        </a:rPr>
                        <a:t>46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3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+mn-ea"/>
                          <a:cs typeface="Myanmar2" pitchFamily="34" charset="0"/>
                        </a:rPr>
                        <a:t>375.8</a:t>
                      </a:r>
                      <a:endParaRPr lang="en-US" sz="1300" b="0" i="0" u="none" strike="noStrike" kern="1200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ea typeface="+mn-ea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3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+mn-ea"/>
                          <a:cs typeface="Myanmar2" pitchFamily="34" charset="0"/>
                        </a:rPr>
                        <a:t>1735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3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+mn-ea"/>
                          <a:cs typeface="Myanmar2" pitchFamily="34" charset="0"/>
                        </a:rPr>
                        <a:t>9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3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+mn-ea"/>
                          <a:cs typeface="Myanmar2" pitchFamily="34" charset="0"/>
                        </a:rPr>
                        <a:t>152</a:t>
                      </a:r>
                      <a:endParaRPr lang="en-US" sz="1300" b="0" i="0" u="none" strike="noStrike" kern="1200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ea typeface="+mn-ea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3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+mn-ea"/>
                          <a:cs typeface="Myanmar2" pitchFamily="34" charset="0"/>
                        </a:rPr>
                        <a:t>9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3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+mn-ea"/>
                          <a:cs typeface="Myanmar2" pitchFamily="34" charset="0"/>
                        </a:rPr>
                        <a:t>13.5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3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+mn-ea"/>
                          <a:cs typeface="Myanmar2" pitchFamily="34" charset="0"/>
                        </a:rPr>
                        <a:t>174.5</a:t>
                      </a:r>
                      <a:endParaRPr lang="en-US" sz="1300" b="0" i="0" u="none" strike="noStrike" kern="1200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ea typeface="+mn-ea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3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+mn-ea"/>
                          <a:cs typeface="Myanmar2" pitchFamily="34" charset="0"/>
                        </a:rPr>
                        <a:t>10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3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+mn-ea"/>
                          <a:cs typeface="Myanmar2" pitchFamily="34" charset="0"/>
                        </a:rPr>
                        <a:t>560.3</a:t>
                      </a:r>
                      <a:endParaRPr lang="en-US" sz="1300" b="0" i="0" u="none" strike="noStrike" kern="1200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ea typeface="+mn-ea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3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+mn-ea"/>
                          <a:cs typeface="Myanmar2" pitchFamily="34" charset="0"/>
                        </a:rPr>
                        <a:t>7.14</a:t>
                      </a:r>
                      <a:endParaRPr lang="en-US" sz="1300" b="0" i="0" u="none" strike="noStrike" kern="1200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ea typeface="+mn-ea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3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+mn-ea"/>
                          <a:cs typeface="Myanmar2" pitchFamily="34" charset="0"/>
                        </a:rPr>
                        <a:t>264.2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5695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Alar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5695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Thar</a:t>
                      </a:r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WutHti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90374">
                <a:tc gridSpan="2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Total  For 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Dekkhina</a:t>
                      </a:r>
                      <a:r>
                        <a:rPr lang="en-GB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District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3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+mn-ea"/>
                          <a:cs typeface="Myanmar2" pitchFamily="34" charset="0"/>
                        </a:rPr>
                        <a:t>9</a:t>
                      </a:r>
                      <a:endParaRPr lang="my-MM" sz="1300" b="1" i="0" u="none" strike="noStrike" kern="1200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ea typeface="+mn-ea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3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+mn-ea"/>
                          <a:cs typeface="Myanmar2" pitchFamily="34" charset="0"/>
                        </a:rPr>
                        <a:t>1587</a:t>
                      </a:r>
                      <a:endParaRPr lang="my-MM" sz="1300" b="1" i="0" u="none" strike="noStrike" kern="1200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ea typeface="+mn-ea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3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+mn-ea"/>
                          <a:cs typeface="Myanmar2" pitchFamily="34" charset="0"/>
                        </a:rPr>
                        <a:t>1621</a:t>
                      </a:r>
                      <a:endParaRPr lang="my-MM" sz="1300" b="1" i="0" u="none" strike="noStrike" kern="1200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ea typeface="+mn-ea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3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+mn-ea"/>
                          <a:cs typeface="Myanmar2" pitchFamily="34" charset="0"/>
                        </a:rPr>
                        <a:t>7174</a:t>
                      </a:r>
                      <a:endParaRPr lang="my-MM" sz="1300" b="1" i="0" u="none" strike="noStrike" kern="1200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ea typeface="+mn-ea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3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+mn-ea"/>
                          <a:cs typeface="Myanmar2" pitchFamily="34" charset="0"/>
                        </a:rPr>
                        <a:t>11</a:t>
                      </a:r>
                      <a:endParaRPr lang="my-MM" sz="1300" b="1" i="0" u="none" strike="noStrike" kern="1200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ea typeface="+mn-ea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3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+mn-ea"/>
                          <a:cs typeface="Myanmar2" pitchFamily="34" charset="0"/>
                        </a:rPr>
                        <a:t>307.8</a:t>
                      </a:r>
                      <a:endParaRPr lang="my-MM" sz="1300" b="1" i="0" u="none" strike="noStrike" kern="1200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ea typeface="+mn-ea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3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+mn-ea"/>
                          <a:cs typeface="Myanmar2" pitchFamily="34" charset="0"/>
                        </a:rPr>
                        <a:t>22</a:t>
                      </a:r>
                      <a:endParaRPr lang="my-MM" sz="1300" b="1" i="0" u="none" strike="noStrike" kern="1200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ea typeface="+mn-ea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3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+mn-ea"/>
                          <a:cs typeface="Myanmar2" pitchFamily="34" charset="0"/>
                        </a:rPr>
                        <a:t>46</a:t>
                      </a:r>
                      <a:endParaRPr lang="my-MM" sz="1300" b="1" i="0" u="none" strike="noStrike" kern="1200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ea typeface="+mn-ea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3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+mn-ea"/>
                          <a:cs typeface="Myanmar2" pitchFamily="34" charset="0"/>
                        </a:rPr>
                        <a:t>375.8</a:t>
                      </a:r>
                      <a:endParaRPr lang="my-MM" sz="1300" b="1" i="0" u="none" strike="noStrike" kern="1200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ea typeface="+mn-ea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3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+mn-ea"/>
                          <a:cs typeface="Myanmar2" pitchFamily="34" charset="0"/>
                        </a:rPr>
                        <a:t>1735</a:t>
                      </a:r>
                      <a:endParaRPr lang="my-MM" sz="1300" b="1" i="0" u="none" strike="noStrike" kern="1200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ea typeface="+mn-ea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3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+mn-ea"/>
                          <a:cs typeface="Myanmar2" pitchFamily="34" charset="0"/>
                        </a:rPr>
                        <a:t>9</a:t>
                      </a:r>
                      <a:endParaRPr lang="my-MM" sz="1300" b="1" i="0" u="none" strike="noStrike" kern="1200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ea typeface="+mn-ea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3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+mn-ea"/>
                          <a:cs typeface="Myanmar2" pitchFamily="34" charset="0"/>
                        </a:rPr>
                        <a:t>152</a:t>
                      </a:r>
                      <a:endParaRPr lang="my-MM" sz="1300" b="1" i="0" u="none" strike="noStrike" kern="1200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ea typeface="+mn-ea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3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+mn-ea"/>
                          <a:cs typeface="Myanmar2" pitchFamily="34" charset="0"/>
                        </a:rPr>
                        <a:t>9</a:t>
                      </a:r>
                      <a:endParaRPr lang="my-MM" sz="1300" b="1" i="0" u="none" strike="noStrike" kern="1200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ea typeface="+mn-ea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3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+mn-ea"/>
                          <a:cs typeface="Myanmar2" pitchFamily="34" charset="0"/>
                        </a:rPr>
                        <a:t>14</a:t>
                      </a:r>
                      <a:endParaRPr lang="my-MM" sz="1300" b="1" i="0" u="none" strike="noStrike" kern="1200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ea typeface="+mn-ea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3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+mn-ea"/>
                          <a:cs typeface="Myanmar2" pitchFamily="34" charset="0"/>
                        </a:rPr>
                        <a:t>174.5</a:t>
                      </a:r>
                      <a:endParaRPr lang="my-MM" sz="1300" b="1" i="0" u="none" strike="noStrike" kern="1200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ea typeface="+mn-ea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3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+mn-ea"/>
                          <a:cs typeface="Myanmar2" pitchFamily="34" charset="0"/>
                        </a:rPr>
                        <a:t>10</a:t>
                      </a:r>
                      <a:endParaRPr lang="my-MM" sz="1300" b="1" i="0" u="none" strike="noStrike" kern="1200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ea typeface="+mn-ea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3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ea typeface="+mn-ea"/>
                          <a:cs typeface="Myanmar2" pitchFamily="34" charset="0"/>
                        </a:rPr>
                        <a:t>560.3</a:t>
                      </a:r>
                      <a:endParaRPr lang="my-MM" sz="1300" b="1" i="0" u="none" strike="noStrike" kern="1200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ea typeface="+mn-ea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264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1548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Oattara</a:t>
                      </a:r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5695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OattaraThiri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5695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Pobba</a:t>
                      </a:r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Thiri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6676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Tat </a:t>
                      </a:r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Kon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4967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5603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2160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21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558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83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683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4700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26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432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26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39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497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600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1780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1258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5695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Zeyar</a:t>
                      </a:r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Thiri</a:t>
                      </a:r>
                      <a:endParaRPr lang="my-MM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-</a:t>
                      </a:r>
                    </a:p>
                  </a:txBody>
                  <a:tcPr marL="7253" marR="7253" marT="72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2605">
                <a:tc gridSpan="2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Total  For 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Oattara</a:t>
                      </a:r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District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16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4967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5603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2160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21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558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42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83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683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4700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26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432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26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39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497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600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1780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34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1258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17686">
                <a:tc gridSpan="2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25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6554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7224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38734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32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865.8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64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128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1058.8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6435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35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584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35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53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671.5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610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2340.3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41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1522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7253" marR="7253" marT="72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56EFCE-0C6D-47C0-B384-9D685C06C159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15540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160338"/>
            <a:ext cx="8915400" cy="1143000"/>
          </a:xfrm>
        </p:spPr>
        <p:txBody>
          <a:bodyPr>
            <a:normAutofit/>
          </a:bodyPr>
          <a:lstStyle/>
          <a:p>
            <a:pPr fontAlgn="ctr"/>
            <a:r>
              <a:rPr lang="en-US" sz="2200" b="1" dirty="0">
                <a:solidFill>
                  <a:srgbClr val="000000"/>
                </a:solidFill>
                <a:latin typeface="Myanmar2" pitchFamily="34" charset="0"/>
                <a:ea typeface="Myanmar3" pitchFamily="18" charset="0"/>
                <a:cs typeface="Myanmar2" pitchFamily="34" charset="0"/>
              </a:rPr>
              <a:t>The additional electrification statement due to newly extension and replacement</a:t>
            </a:r>
            <a:br>
              <a:rPr lang="en-US" sz="2200" b="1" dirty="0">
                <a:solidFill>
                  <a:srgbClr val="000000"/>
                </a:solidFill>
                <a:latin typeface="Myanmar2" pitchFamily="34" charset="0"/>
                <a:ea typeface="Myanmar3" pitchFamily="18" charset="0"/>
                <a:cs typeface="Myanmar2" pitchFamily="34" charset="0"/>
              </a:rPr>
            </a:br>
            <a:r>
              <a:rPr lang="en-US" sz="2200" b="1" dirty="0">
                <a:solidFill>
                  <a:srgbClr val="000000"/>
                </a:solidFill>
                <a:latin typeface="Myanmar2" pitchFamily="34" charset="0"/>
                <a:ea typeface="Myanmar3" pitchFamily="18" charset="0"/>
                <a:cs typeface="Myanmar2" pitchFamily="34" charset="0"/>
              </a:rPr>
              <a:t>33/11 kV substation and related power line for </a:t>
            </a:r>
            <a:r>
              <a:rPr lang="en-US" sz="2200" b="1" dirty="0" err="1">
                <a:latin typeface="Myanmar2" pitchFamily="34" charset="0"/>
                <a:cs typeface="Myanmar2" pitchFamily="34" charset="0"/>
              </a:rPr>
              <a:t>NayPyiTaw</a:t>
            </a:r>
            <a:r>
              <a:rPr lang="en-US" sz="2200" b="1" dirty="0">
                <a:latin typeface="Myanmar2" pitchFamily="34" charset="0"/>
                <a:cs typeface="Myanmar2" pitchFamily="34" charset="0"/>
              </a:rPr>
              <a:t> </a:t>
            </a:r>
            <a:r>
              <a:rPr lang="en-US" sz="2200" b="1" dirty="0" smtClean="0">
                <a:latin typeface="Myanmar2" pitchFamily="34" charset="0"/>
                <a:cs typeface="Myanmar2" pitchFamily="34" charset="0"/>
              </a:rPr>
              <a:t>Council Area.</a:t>
            </a:r>
            <a:endParaRPr lang="en-US" sz="2200" dirty="0">
              <a:latin typeface="Myanmar2" pitchFamily="34" charset="0"/>
              <a:ea typeface="Myanmar3" pitchFamily="18" charset="0"/>
              <a:cs typeface="Myanmar2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55043411"/>
              </p:ext>
            </p:extLst>
          </p:nvPr>
        </p:nvGraphicFramePr>
        <p:xfrm>
          <a:off x="228600" y="1227666"/>
          <a:ext cx="9448805" cy="366437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0946"/>
                <a:gridCol w="877968"/>
                <a:gridCol w="1412804"/>
                <a:gridCol w="700958"/>
                <a:gridCol w="623074"/>
                <a:gridCol w="775035"/>
                <a:gridCol w="877968"/>
                <a:gridCol w="995061"/>
                <a:gridCol w="778842"/>
                <a:gridCol w="938181"/>
                <a:gridCol w="877968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Myanmar2" pitchFamily="34" charset="0"/>
                          <a:cs typeface="Myanmar2" pitchFamily="34" charset="0"/>
                        </a:rPr>
                        <a:t>Serial</a:t>
                      </a:r>
                      <a:endParaRPr lang="en-US" sz="1400" b="1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Myanmar2" pitchFamily="34" charset="0"/>
                          <a:cs typeface="Myanmar2" pitchFamily="34" charset="0"/>
                        </a:rPr>
                        <a:t>Township</a:t>
                      </a:r>
                      <a:endParaRPr lang="en-US" sz="1400" b="1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Myanmar2" pitchFamily="34" charset="0"/>
                          <a:cs typeface="Myanmar2" pitchFamily="34" charset="0"/>
                        </a:rPr>
                        <a:t>To Be Constructed</a:t>
                      </a:r>
                      <a:endParaRPr lang="en-US" sz="1400" b="1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>
                        <a:latin typeface="Myanmar3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>
                        <a:latin typeface="Myanmar3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Myanmar2" pitchFamily="34" charset="0"/>
                          <a:cs typeface="Myanmar2" pitchFamily="34" charset="0"/>
                        </a:rPr>
                        <a:t>The effective area (Within 2 miles)</a:t>
                      </a:r>
                      <a:endParaRPr lang="en-US" sz="1400" b="1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>
                        <a:latin typeface="Myanmar3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>
                        <a:latin typeface="Myanmar3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Myanmar2" pitchFamily="34" charset="0"/>
                          <a:cs typeface="Myanmar2" pitchFamily="34" charset="0"/>
                        </a:rPr>
                        <a:t>Estimated cost</a:t>
                      </a:r>
                    </a:p>
                    <a:p>
                      <a:pPr algn="ctr"/>
                      <a:r>
                        <a:rPr lang="en-US" sz="1400" b="1" dirty="0" smtClean="0">
                          <a:latin typeface="Myanmar2" pitchFamily="34" charset="0"/>
                          <a:cs typeface="Myanmar2" pitchFamily="34" charset="0"/>
                        </a:rPr>
                        <a:t>(million</a:t>
                      </a:r>
                      <a:r>
                        <a:rPr lang="en-US" sz="1400" b="1" baseline="0" dirty="0" smtClean="0"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400" b="1" baseline="0" dirty="0" err="1" smtClean="0">
                          <a:latin typeface="Myanmar2" pitchFamily="34" charset="0"/>
                          <a:cs typeface="Myanmar2" pitchFamily="34" charset="0"/>
                        </a:rPr>
                        <a:t>kyats</a:t>
                      </a:r>
                      <a:r>
                        <a:rPr lang="en-US" sz="1400" b="1" baseline="0" dirty="0" smtClean="0">
                          <a:latin typeface="Myanmar2" pitchFamily="34" charset="0"/>
                          <a:cs typeface="Myanmar2" pitchFamily="34" charset="0"/>
                        </a:rPr>
                        <a:t>)</a:t>
                      </a:r>
                      <a:endParaRPr lang="en-US" sz="1400" b="1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solidFill>
                      <a:srgbClr val="9BBB5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>
                        <a:latin typeface="Myanmar3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>
                        <a:latin typeface="Myanmar3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en-US" sz="1200" dirty="0">
                        <a:latin typeface="Myanmar3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200" dirty="0">
                        <a:latin typeface="Myanmar3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Myanmar2" pitchFamily="34" charset="0"/>
                          <a:cs typeface="Myanmar2" pitchFamily="34" charset="0"/>
                        </a:rPr>
                        <a:t>Substation</a:t>
                      </a:r>
                      <a:endParaRPr lang="en-US" sz="1400" b="1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Myanmar2" pitchFamily="34" charset="0"/>
                          <a:cs typeface="Myanmar2" pitchFamily="34" charset="0"/>
                        </a:rPr>
                        <a:t>66 kV</a:t>
                      </a:r>
                      <a:r>
                        <a:rPr lang="en-US" sz="1400" b="1" baseline="0" dirty="0" smtClean="0">
                          <a:latin typeface="Myanmar2" pitchFamily="34" charset="0"/>
                          <a:cs typeface="Myanmar2" pitchFamily="34" charset="0"/>
                        </a:rPr>
                        <a:t> Line (mile)</a:t>
                      </a:r>
                      <a:endParaRPr lang="en-US" sz="1400" b="1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Myanmar2" pitchFamily="34" charset="0"/>
                          <a:cs typeface="Myanmar2" pitchFamily="34" charset="0"/>
                        </a:rPr>
                        <a:t>33 kV</a:t>
                      </a:r>
                    </a:p>
                    <a:p>
                      <a:pPr algn="ctr"/>
                      <a:r>
                        <a:rPr lang="en-US" sz="1400" b="1" dirty="0" smtClean="0">
                          <a:latin typeface="Myanmar2" pitchFamily="34" charset="0"/>
                          <a:cs typeface="Myanmar2" pitchFamily="34" charset="0"/>
                        </a:rPr>
                        <a:t>Line</a:t>
                      </a:r>
                    </a:p>
                    <a:p>
                      <a:pPr algn="ctr"/>
                      <a:r>
                        <a:rPr lang="en-US" sz="1400" b="1" dirty="0" smtClean="0">
                          <a:latin typeface="Myanmar2" pitchFamily="34" charset="0"/>
                          <a:cs typeface="Myanmar2" pitchFamily="34" charset="0"/>
                        </a:rPr>
                        <a:t>(mile)</a:t>
                      </a:r>
                      <a:endParaRPr lang="en-US" sz="1400" b="1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  <a:r>
                        <a:rPr lang="en-US" sz="1400" b="1" baseline="0" dirty="0" smtClean="0">
                          <a:latin typeface="Myanmar2" pitchFamily="34" charset="0"/>
                          <a:cs typeface="Myanmar2" pitchFamily="34" charset="0"/>
                        </a:rPr>
                        <a:t> Villages</a:t>
                      </a:r>
                      <a:endParaRPr lang="en-US" sz="1400" b="1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Myanmar2" pitchFamily="34" charset="0"/>
                          <a:cs typeface="Myanmar2" pitchFamily="34" charset="0"/>
                        </a:rPr>
                        <a:t>Total Household</a:t>
                      </a:r>
                      <a:endParaRPr lang="en-US" sz="1400" b="1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  <a:r>
                        <a:rPr lang="en-US" sz="1400" b="1" baseline="0" dirty="0" smtClean="0">
                          <a:latin typeface="Myanmar2" pitchFamily="34" charset="0"/>
                          <a:cs typeface="Myanmar2" pitchFamily="34" charset="0"/>
                        </a:rPr>
                        <a:t> population</a:t>
                      </a:r>
                      <a:endParaRPr lang="en-US" sz="1400" b="1" dirty="0" smtClean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Myanmar2" pitchFamily="34" charset="0"/>
                          <a:cs typeface="Myanmar2" pitchFamily="34" charset="0"/>
                        </a:rPr>
                        <a:t>Material</a:t>
                      </a:r>
                      <a:endParaRPr lang="en-US" sz="1400" b="1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Myanmar2" pitchFamily="34" charset="0"/>
                          <a:cs typeface="Myanmar2" pitchFamily="34" charset="0"/>
                        </a:rPr>
                        <a:t>Installation</a:t>
                      </a:r>
                      <a:endParaRPr lang="en-US" sz="1400" b="1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</a:p>
                  </a:txBody>
                  <a:tcPr anchor="ctr">
                    <a:solidFill>
                      <a:srgbClr val="9BBB5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en-US" sz="140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err="1" smtClean="0">
                          <a:latin typeface="Myanmar2" pitchFamily="34" charset="0"/>
                          <a:cs typeface="Myanmar2" pitchFamily="34" charset="0"/>
                        </a:rPr>
                        <a:t>Takone</a:t>
                      </a:r>
                      <a:endParaRPr lang="en-US" sz="140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Myanmar2" pitchFamily="34" charset="0"/>
                          <a:cs typeface="Myanmar2" pitchFamily="34" charset="0"/>
                        </a:rPr>
                        <a:t>33/11kV</a:t>
                      </a:r>
                      <a:r>
                        <a:rPr lang="en-US" sz="1400" baseline="0" dirty="0" smtClean="0"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400" dirty="0" smtClean="0">
                          <a:latin typeface="Myanmar2" pitchFamily="34" charset="0"/>
                          <a:cs typeface="Myanmar2" pitchFamily="34" charset="0"/>
                        </a:rPr>
                        <a:t>10 MVA Extension Substation</a:t>
                      </a:r>
                      <a:endParaRPr lang="en-US" sz="140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endParaRPr lang="en-US" sz="140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Myanmar2" pitchFamily="34" charset="0"/>
                          <a:cs typeface="Myanmar2" pitchFamily="34" charset="0"/>
                        </a:rPr>
                        <a:t>16</a:t>
                      </a:r>
                      <a:endParaRPr lang="en-US" sz="140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Myanmar2" pitchFamily="34" charset="0"/>
                          <a:cs typeface="Myanmar2" pitchFamily="34" charset="0"/>
                        </a:rPr>
                        <a:t>5603</a:t>
                      </a:r>
                      <a:endParaRPr lang="en-US" sz="140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Myanmar2" pitchFamily="34" charset="0"/>
                          <a:cs typeface="Myanmar2" pitchFamily="34" charset="0"/>
                        </a:rPr>
                        <a:t>21600</a:t>
                      </a:r>
                      <a:endParaRPr lang="en-US" sz="140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Myanmar2" pitchFamily="34" charset="0"/>
                          <a:cs typeface="Myanmar2" pitchFamily="34" charset="0"/>
                        </a:rPr>
                        <a:t>701.625</a:t>
                      </a:r>
                      <a:endParaRPr lang="en-US" sz="140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Myanmar2" pitchFamily="34" charset="0"/>
                          <a:cs typeface="Myanmar2" pitchFamily="34" charset="0"/>
                        </a:rPr>
                        <a:t>127.465</a:t>
                      </a:r>
                      <a:endParaRPr lang="en-US" sz="140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Myanmar2" pitchFamily="34" charset="0"/>
                          <a:cs typeface="Myanmar2" pitchFamily="34" charset="0"/>
                        </a:rPr>
                        <a:t>829.09</a:t>
                      </a:r>
                      <a:endParaRPr lang="en-US" sz="140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solidFill>
                      <a:srgbClr val="9BBB5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en-US" sz="140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err="1" smtClean="0">
                          <a:latin typeface="Myanmar2" pitchFamily="34" charset="0"/>
                          <a:cs typeface="Myanmar2" pitchFamily="34" charset="0"/>
                        </a:rPr>
                        <a:t>Lewe</a:t>
                      </a:r>
                      <a:endParaRPr lang="en-US" sz="140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Myanmar2" pitchFamily="34" charset="0"/>
                          <a:cs typeface="Myanmar2" pitchFamily="34" charset="0"/>
                        </a:rPr>
                        <a:t>33/11kV</a:t>
                      </a:r>
                      <a:r>
                        <a:rPr lang="en-US" sz="1400" baseline="0" dirty="0" smtClean="0">
                          <a:latin typeface="Myanmar2" pitchFamily="34" charset="0"/>
                          <a:cs typeface="Myanmar2" pitchFamily="34" charset="0"/>
                        </a:rPr>
                        <a:t> 10 </a:t>
                      </a:r>
                      <a:r>
                        <a:rPr lang="en-US" sz="1400" dirty="0" smtClean="0">
                          <a:latin typeface="Myanmar2" pitchFamily="34" charset="0"/>
                          <a:cs typeface="Myanmar2" pitchFamily="34" charset="0"/>
                        </a:rPr>
                        <a:t>MVA </a:t>
                      </a:r>
                    </a:p>
                    <a:p>
                      <a:pPr algn="l"/>
                      <a:r>
                        <a:rPr lang="en-US" sz="1400" dirty="0" smtClean="0">
                          <a:latin typeface="Myanmar2" pitchFamily="34" charset="0"/>
                          <a:cs typeface="Myanmar2" pitchFamily="34" charset="0"/>
                        </a:rPr>
                        <a:t>Substation Replacement</a:t>
                      </a:r>
                      <a:r>
                        <a:rPr lang="en-US" sz="1400" baseline="0" dirty="0" smtClean="0"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</a:p>
                    <a:p>
                      <a:pPr algn="l"/>
                      <a:r>
                        <a:rPr lang="en-US" sz="1400" baseline="0" dirty="0" smtClean="0">
                          <a:latin typeface="Myanmar2" pitchFamily="34" charset="0"/>
                          <a:cs typeface="Myanmar2" pitchFamily="34" charset="0"/>
                        </a:rPr>
                        <a:t>11kV </a:t>
                      </a:r>
                      <a:r>
                        <a:rPr lang="en-US" sz="1400" dirty="0" smtClean="0">
                          <a:latin typeface="Myanmar2" pitchFamily="34" charset="0"/>
                          <a:cs typeface="Myanmar2" pitchFamily="34" charset="0"/>
                        </a:rPr>
                        <a:t>CT (50-100/5/5) to </a:t>
                      </a:r>
                    </a:p>
                    <a:p>
                      <a:pPr algn="l"/>
                      <a:r>
                        <a:rPr lang="en-US" sz="1400" dirty="0" smtClean="0">
                          <a:latin typeface="Myanmar2" pitchFamily="34" charset="0"/>
                          <a:cs typeface="Myanmar2" pitchFamily="34" charset="0"/>
                        </a:rPr>
                        <a:t>(200-400/5/5)</a:t>
                      </a:r>
                      <a:endParaRPr lang="en-US" sz="140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Myanmar2" pitchFamily="34" charset="0"/>
                          <a:cs typeface="Myanmar2" pitchFamily="34" charset="0"/>
                        </a:rPr>
                        <a:t>9</a:t>
                      </a:r>
                      <a:endParaRPr lang="en-US" sz="140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Myanmar2" pitchFamily="34" charset="0"/>
                          <a:cs typeface="Myanmar2" pitchFamily="34" charset="0"/>
                        </a:rPr>
                        <a:t>1621</a:t>
                      </a:r>
                      <a:endParaRPr lang="en-US" sz="140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Myanmar2" pitchFamily="34" charset="0"/>
                          <a:cs typeface="Myanmar2" pitchFamily="34" charset="0"/>
                        </a:rPr>
                        <a:t>7174</a:t>
                      </a:r>
                      <a:endParaRPr lang="en-US" sz="140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Myanmar2" pitchFamily="34" charset="0"/>
                          <a:cs typeface="Myanmar2" pitchFamily="34" charset="0"/>
                        </a:rPr>
                        <a:t>10</a:t>
                      </a:r>
                      <a:endParaRPr lang="en-US" sz="140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Myanmar2" pitchFamily="34" charset="0"/>
                          <a:cs typeface="Myanmar2" pitchFamily="34" charset="0"/>
                        </a:rPr>
                        <a:t>0.3</a:t>
                      </a:r>
                      <a:endParaRPr lang="en-US" sz="140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Myanmar2" pitchFamily="34" charset="0"/>
                          <a:cs typeface="Myanmar2" pitchFamily="34" charset="0"/>
                        </a:rPr>
                        <a:t>10.3</a:t>
                      </a:r>
                      <a:endParaRPr lang="en-US" sz="140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solidFill>
                      <a:srgbClr val="9BBB59"/>
                    </a:solidFill>
                  </a:tcPr>
                </a:tc>
              </a:tr>
              <a:tr h="524934"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Myanmar2" pitchFamily="34" charset="0"/>
                          <a:cs typeface="Myanmar2" pitchFamily="34" charset="0"/>
                        </a:rPr>
                        <a:t>Grand Total</a:t>
                      </a:r>
                      <a:endParaRPr lang="en-US" sz="1400" b="1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100" dirty="0">
                        <a:latin typeface="Myanmar3" pitchFamily="18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>
                        <a:latin typeface="Myanmar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400" b="1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Myanmar2" pitchFamily="34" charset="0"/>
                          <a:cs typeface="Myanmar2" pitchFamily="34" charset="0"/>
                        </a:rPr>
                        <a:t>25</a:t>
                      </a:r>
                      <a:endParaRPr lang="en-US" sz="1400" b="1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Myanmar2" pitchFamily="34" charset="0"/>
                          <a:cs typeface="Myanmar2" pitchFamily="34" charset="0"/>
                        </a:rPr>
                        <a:t>7224</a:t>
                      </a:r>
                      <a:endParaRPr lang="en-US" sz="1400" b="1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Myanmar2" pitchFamily="34" charset="0"/>
                          <a:cs typeface="Myanmar2" pitchFamily="34" charset="0"/>
                        </a:rPr>
                        <a:t>28774</a:t>
                      </a:r>
                      <a:endParaRPr lang="en-US" sz="1400" b="1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Myanmar2" pitchFamily="34" charset="0"/>
                          <a:cs typeface="Myanmar2" pitchFamily="34" charset="0"/>
                        </a:rPr>
                        <a:t>711.625</a:t>
                      </a:r>
                      <a:endParaRPr lang="en-US" sz="1400" b="1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Myanmar2" pitchFamily="34" charset="0"/>
                          <a:cs typeface="Myanmar2" pitchFamily="34" charset="0"/>
                        </a:rPr>
                        <a:t>127.765</a:t>
                      </a:r>
                      <a:endParaRPr lang="en-US" sz="1400" b="1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Myanmar2" pitchFamily="34" charset="0"/>
                          <a:cs typeface="Myanmar2" pitchFamily="34" charset="0"/>
                        </a:rPr>
                        <a:t>839.39</a:t>
                      </a:r>
                      <a:endParaRPr lang="en-US" sz="1400" b="1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solidFill>
                      <a:srgbClr val="9BBB59"/>
                    </a:solidFill>
                  </a:tcPr>
                </a:tc>
              </a:tr>
            </a:tbl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56EFCE-0C6D-47C0-B384-9D685C06C159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04152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2772</TotalTime>
  <Words>6988</Words>
  <Application>Microsoft Office PowerPoint</Application>
  <PresentationFormat>A4 Paper (210x297 mm)</PresentationFormat>
  <Paragraphs>4147</Paragraphs>
  <Slides>39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The additional electrification statement due to newly extension and replacement 33/11 kV substation and related power line for NayPyiTaw Council Area.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idea</dc:creator>
  <cp:lastModifiedBy>HP</cp:lastModifiedBy>
  <cp:revision>449</cp:revision>
  <cp:lastPrinted>2015-10-13T05:21:02Z</cp:lastPrinted>
  <dcterms:created xsi:type="dcterms:W3CDTF">2015-08-28T09:51:45Z</dcterms:created>
  <dcterms:modified xsi:type="dcterms:W3CDTF">2015-10-21T03:32:04Z</dcterms:modified>
</cp:coreProperties>
</file>